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2" r:id="rId2"/>
    <p:sldId id="266" r:id="rId3"/>
    <p:sldId id="278" r:id="rId4"/>
    <p:sldId id="256" r:id="rId5"/>
    <p:sldId id="257" r:id="rId6"/>
    <p:sldId id="275" r:id="rId7"/>
    <p:sldId id="270" r:id="rId8"/>
    <p:sldId id="265" r:id="rId9"/>
    <p:sldId id="258" r:id="rId10"/>
    <p:sldId id="259" r:id="rId11"/>
    <p:sldId id="271" r:id="rId12"/>
    <p:sldId id="279" r:id="rId13"/>
    <p:sldId id="262" r:id="rId14"/>
    <p:sldId id="272" r:id="rId15"/>
    <p:sldId id="263" r:id="rId16"/>
    <p:sldId id="274" r:id="rId17"/>
    <p:sldId id="267" r:id="rId18"/>
    <p:sldId id="280" r:id="rId19"/>
    <p:sldId id="281" r:id="rId20"/>
    <p:sldId id="269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mer Tirado" initials="WT" lastIdx="2" clrIdx="0">
    <p:extLst>
      <p:ext uri="{19B8F6BF-5375-455C-9EA6-DF929625EA0E}">
        <p15:presenceInfo xmlns:p15="http://schemas.microsoft.com/office/powerpoint/2012/main" userId="d28c26c5f8b819e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A39F19-DE8A-4E33-920C-8ED7314DE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D19DF0E-D88A-4DC0-8525-9859C9363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55987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230991-B82F-4CAE-988F-2C0E6F886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685799"/>
            <a:ext cx="9603275" cy="1048871"/>
          </a:xfrm>
        </p:spPr>
        <p:txBody>
          <a:bodyPr>
            <a:noAutofit/>
          </a:bodyPr>
          <a:lstStyle/>
          <a:p>
            <a:r>
              <a:rPr lang="es-MX" dirty="0"/>
              <a:t>                        SIEMBRATON – 2024</a:t>
            </a:r>
            <a:br>
              <a:rPr lang="es-MX" dirty="0"/>
            </a:br>
            <a:r>
              <a:rPr lang="es-MX" dirty="0"/>
              <a:t>                    </a:t>
            </a:r>
            <a:endParaRPr lang="es-EC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F115146-27B5-4AC6-98FC-B4FDC6563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814" y="2015732"/>
            <a:ext cx="4906918" cy="34034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/>
              <a:t>Planificación con el GAD la JAAP y  Lideres Representantes de la Parroquia.</a:t>
            </a:r>
          </a:p>
          <a:p>
            <a:pPr marL="0" indent="0">
              <a:buNone/>
            </a:pPr>
            <a:r>
              <a:rPr lang="es-MX" dirty="0"/>
              <a:t>Clasificación de las plantas y distribución para la siembra de acuerdo al tipo de planta y zona de adaptación. </a:t>
            </a:r>
          </a:p>
          <a:p>
            <a:pPr marL="0" indent="0">
              <a:buNone/>
            </a:pPr>
            <a:r>
              <a:rPr lang="es-MX" dirty="0"/>
              <a:t>siembra de las plantas en lugares designados: como en las fuentes hídricas, vertientes, quebradas y zonas en recuperación forestal</a:t>
            </a:r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F8B8D28-5333-4F49-A97C-056B420092C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5" t="32620" r="13257"/>
          <a:stretch/>
        </p:blipFill>
        <p:spPr bwMode="auto">
          <a:xfrm>
            <a:off x="6897918" y="1230350"/>
            <a:ext cx="3266967" cy="19632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83DA3F1-5D40-4ADE-9F30-A33A556865D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1" r="59277" b="9087"/>
          <a:stretch/>
        </p:blipFill>
        <p:spPr bwMode="auto">
          <a:xfrm>
            <a:off x="5851732" y="3429000"/>
            <a:ext cx="2965985" cy="26722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1546BDE-690E-4F33-8980-4B9A40FFD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7717" y="3193621"/>
            <a:ext cx="2694337" cy="290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2162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B6DFBE-25AB-4C68-AE29-8639B7587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88259"/>
            <a:ext cx="9603275" cy="1665495"/>
          </a:xfrm>
        </p:spPr>
        <p:txBody>
          <a:bodyPr>
            <a:normAutofit/>
          </a:bodyPr>
          <a:lstStyle/>
          <a:p>
            <a:r>
              <a:rPr lang="es-MX" dirty="0"/>
              <a:t>Calentamiento global y alteración del medio ambiente</a:t>
            </a:r>
            <a:br>
              <a:rPr lang="es-EC" dirty="0"/>
            </a:br>
            <a:r>
              <a:rPr lang="es-MX" dirty="0"/>
              <a:t>¿Cómo ES EL CAMBIO CLIMATICO?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649753-F7B1-407E-9111-66744EAC1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4303762" cy="3450613"/>
          </a:xfrm>
        </p:spPr>
        <p:txBody>
          <a:bodyPr/>
          <a:lstStyle/>
          <a:p>
            <a:r>
              <a:rPr lang="es-MX" dirty="0"/>
              <a:t>El aumento de la temperatura global, los cambios climático en todas las regiones del mundo.</a:t>
            </a:r>
          </a:p>
          <a:p>
            <a:r>
              <a:rPr lang="es-MX" dirty="0"/>
              <a:t>El aumento del nivel del mar</a:t>
            </a:r>
          </a:p>
          <a:p>
            <a:r>
              <a:rPr lang="es-MX" dirty="0"/>
              <a:t>Los fenómenos meteorológicos mas extremos.</a:t>
            </a: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A3B2EBC-8C5D-44E0-B51A-7EB9BD21B19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7" t="24383" r="26451" b="34480"/>
          <a:stretch/>
        </p:blipFill>
        <p:spPr bwMode="auto">
          <a:xfrm>
            <a:off x="5755342" y="1853754"/>
            <a:ext cx="3235848" cy="22206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3939EAE-21CA-4D7E-BC11-D3A80D84CF3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1" t="12187" r="3048" b="12466"/>
          <a:stretch/>
        </p:blipFill>
        <p:spPr bwMode="auto">
          <a:xfrm>
            <a:off x="8287566" y="3519249"/>
            <a:ext cx="3384481" cy="22206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304274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B50E78-C275-42C9-9ADE-364924FA7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652969"/>
            <a:ext cx="9603275" cy="1049235"/>
          </a:xfrm>
        </p:spPr>
        <p:txBody>
          <a:bodyPr>
            <a:normAutofit/>
          </a:bodyPr>
          <a:lstStyle/>
          <a:p>
            <a:r>
              <a:rPr lang="es-MX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Desastre natural </a:t>
            </a:r>
            <a:br>
              <a:rPr lang="es-MX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</a:rPr>
              <a:t>estiaje a nivel de la región y la parroquia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4F13CB-E638-4AAB-8448-F868D938C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88" r="55191"/>
          <a:stretch/>
        </p:blipFill>
        <p:spPr>
          <a:xfrm>
            <a:off x="0" y="1853755"/>
            <a:ext cx="4208929" cy="39822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C0E3805-6BBC-4B89-8DD3-F5D8F2F0DD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12" r="8751" b="39608"/>
          <a:stretch/>
        </p:blipFill>
        <p:spPr>
          <a:xfrm>
            <a:off x="4255993" y="1853753"/>
            <a:ext cx="3990209" cy="398227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462738F-C393-425C-83F7-043C73C5FA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5" t="12254" r="59127" b="27415"/>
          <a:stretch/>
        </p:blipFill>
        <p:spPr>
          <a:xfrm>
            <a:off x="8293267" y="1853753"/>
            <a:ext cx="3451413" cy="398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2745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B50E78-C275-42C9-9ADE-364924FA7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Entrega recepción del sistema de riego tecnificado en</a:t>
            </a:r>
            <a:r>
              <a:rPr lang="es-MX" b="0" i="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MX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el sector Bauril</a:t>
            </a:r>
            <a:endParaRPr lang="es-EC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6482F60-5463-422E-8A20-13540B26C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60" y="1854366"/>
            <a:ext cx="3712093" cy="314988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C4D6C73-2728-4B4F-BE51-2CED5EAF6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08"/>
          <a:stretch/>
        </p:blipFill>
        <p:spPr>
          <a:xfrm>
            <a:off x="4492003" y="1853754"/>
            <a:ext cx="3086100" cy="375367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B80634A-2FDC-46AB-B8D3-2836A792CB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804"/>
          <a:stretch/>
        </p:blipFill>
        <p:spPr>
          <a:xfrm>
            <a:off x="7998723" y="1853754"/>
            <a:ext cx="3086100" cy="382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0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3D06B2-63DC-4161-BADC-8686DEF12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605118"/>
            <a:ext cx="9603275" cy="1248635"/>
          </a:xfrm>
        </p:spPr>
        <p:txBody>
          <a:bodyPr>
            <a:normAutofit fontScale="90000"/>
          </a:bodyPr>
          <a:lstStyle/>
          <a:p>
            <a:r>
              <a:rPr lang="es-MX" dirty="0"/>
              <a:t>ESTADO DE LA VOLQUETA y retroexcavadora..</a:t>
            </a:r>
            <a:br>
              <a:rPr lang="es-MX" dirty="0"/>
            </a:br>
            <a:r>
              <a:rPr lang="es-MX" dirty="0"/>
              <a:t>REPOSICION de repuestos  y MANTENIMIENTO preventivo </a:t>
            </a:r>
            <a:br>
              <a:rPr lang="es-EC" dirty="0"/>
            </a:b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DD9846-01C3-49E3-90C2-23998AE84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3"/>
            <a:ext cx="4236527" cy="37805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rgbClr val="000000"/>
                </a:solidFill>
                <a:latin typeface="Calibri" panose="020F0502020204030204" pitchFamily="34" charset="0"/>
              </a:rPr>
              <a:t>Funcionamiento y utilidad</a:t>
            </a:r>
            <a:endParaRPr lang="es-MX" b="1" dirty="0"/>
          </a:p>
          <a:p>
            <a:pPr algn="just"/>
            <a:r>
              <a:rPr lang="es-MX" dirty="0"/>
              <a:t>considerando que ya cumplieron su vida útil (neumáticos). </a:t>
            </a:r>
          </a:p>
          <a:p>
            <a:pPr algn="just"/>
            <a:r>
              <a:rPr lang="es-MX" dirty="0"/>
              <a:t>De acuerdo a lo planificado el mantenimiento preventivo de la Volqueta y retroexcavadora.</a:t>
            </a:r>
          </a:p>
          <a:p>
            <a:pPr algn="just"/>
            <a:r>
              <a:rPr lang="es-MX" dirty="0"/>
              <a:t>El GAD Para la ejecución de obras planificadas busca mantener estas unidades en perfecto funcionamiento </a:t>
            </a:r>
          </a:p>
          <a:p>
            <a:pPr algn="just"/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154B832-DBD7-4447-849F-E37186BFA36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3" t="9430" r="2655" b="28237"/>
          <a:stretch/>
        </p:blipFill>
        <p:spPr bwMode="auto">
          <a:xfrm>
            <a:off x="5688106" y="1853753"/>
            <a:ext cx="2474595" cy="22878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BBCBCD8-399E-4AC1-8B21-F50302BA75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28" t="32158" r="43272" b="23529"/>
          <a:stretch/>
        </p:blipFill>
        <p:spPr>
          <a:xfrm>
            <a:off x="8162701" y="3640024"/>
            <a:ext cx="3303719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417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EEA177-4119-4DE3-8FD6-0BD4121EC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793376"/>
            <a:ext cx="9603275" cy="1060378"/>
          </a:xfrm>
        </p:spPr>
        <p:txBody>
          <a:bodyPr>
            <a:noAutofit/>
          </a:bodyPr>
          <a:lstStyle/>
          <a:p>
            <a:br>
              <a:rPr lang="es-MX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s-MX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MANTENIMIENTO </a:t>
            </a:r>
            <a:r>
              <a:rPr lang="es-MX" sz="2400" dirty="0">
                <a:solidFill>
                  <a:srgbClr val="000000"/>
                </a:solidFill>
                <a:latin typeface="Calibri" panose="020F0502020204030204" pitchFamily="34" charset="0"/>
              </a:rPr>
              <a:t>de</a:t>
            </a:r>
            <a:r>
              <a:rPr lang="es-MX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LA ARTERIA VIAL DE LA Parroquia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3AA9847-D3B3-46A3-92A1-1CCA9AEFE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729754"/>
            <a:ext cx="4196186" cy="1728062"/>
          </a:xfrm>
        </p:spPr>
        <p:txBody>
          <a:bodyPr>
            <a:normAutofit fontScale="92500" lnSpcReduction="20000"/>
          </a:bodyPr>
          <a:lstStyle/>
          <a:p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sector de Rumipamba y Simir, por el alargue del alcantarillado.</a:t>
            </a:r>
          </a:p>
          <a:p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Planificación para el lastrado de la vía principal con la Prefectura del Azuay.</a:t>
            </a:r>
          </a:p>
          <a:p>
            <a:pPr marL="0" indent="0">
              <a:buNone/>
            </a:pPr>
            <a:endParaRPr lang="es-EC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C31DD04-F237-40AC-8D35-16B6A15CA7E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16" y="1853754"/>
            <a:ext cx="3469008" cy="2435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9018701-B6D4-4F56-A6A1-BC181150D31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0810" r="20412" b="44593"/>
          <a:stretch/>
        </p:blipFill>
        <p:spPr bwMode="auto">
          <a:xfrm>
            <a:off x="9091328" y="3429000"/>
            <a:ext cx="2594423" cy="20373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445885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186FAC-95C3-4DA3-9B1A-7893F159E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42047"/>
            <a:ext cx="9603275" cy="1611707"/>
          </a:xfrm>
        </p:spPr>
        <p:txBody>
          <a:bodyPr>
            <a:normAutofit fontScale="90000"/>
          </a:bodyPr>
          <a:lstStyle/>
          <a:p>
            <a:br>
              <a:rPr lang="es-MX" dirty="0"/>
            </a:br>
            <a:r>
              <a:rPr lang="es-MX" dirty="0"/>
              <a:t>DEPORTES:</a:t>
            </a:r>
            <a:br>
              <a:rPr lang="es-MX" dirty="0"/>
            </a:br>
            <a:r>
              <a:rPr lang="es-MX" dirty="0"/>
              <a:t>CAMPEONATO  2024</a:t>
            </a:r>
            <a:br>
              <a:rPr lang="es-EC" dirty="0"/>
            </a:b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3942F2-4618-4C52-9691-12F999E07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54" y="2015732"/>
            <a:ext cx="5082988" cy="3450613"/>
          </a:xfrm>
        </p:spPr>
        <p:txBody>
          <a:bodyPr>
            <a:normAutofit lnSpcReduction="10000"/>
          </a:bodyPr>
          <a:lstStyle/>
          <a:p>
            <a:pPr algn="just"/>
            <a:r>
              <a:rPr lang="es-MX" dirty="0"/>
              <a:t>inculcando el deporte a la juventud se planifica el campeonato parroquial entre comunidades y sectores.</a:t>
            </a:r>
            <a:endParaRPr lang="es-MX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es-MX" dirty="0"/>
              <a:t>para la reactivación económica de la parroquia se realizaron los partidos en las comunidades y centro parroquial</a:t>
            </a:r>
          </a:p>
          <a:p>
            <a:pPr algn="just"/>
            <a:r>
              <a:rPr lang="es-MX" dirty="0"/>
              <a:t>Creación de Liga Parroquial con los equipos debidamente inscritos y reconocidos en la parroquia</a:t>
            </a:r>
            <a:endParaRPr lang="es-MX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CD551B1-A5C3-4AD5-9E77-F664B41458A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4" t="33100" r="15508" b="16621"/>
          <a:stretch/>
        </p:blipFill>
        <p:spPr bwMode="auto">
          <a:xfrm>
            <a:off x="5236209" y="2015732"/>
            <a:ext cx="3491751" cy="24877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7B593FE-1178-47E8-809A-AC882A4CF69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0" t="23998" r="31739" b="25276"/>
          <a:stretch/>
        </p:blipFill>
        <p:spPr bwMode="auto">
          <a:xfrm>
            <a:off x="8727960" y="3429000"/>
            <a:ext cx="3119718" cy="22793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401282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6AA9BA-DE8D-4073-9874-095899FCA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635" y="524435"/>
            <a:ext cx="6104965" cy="995083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es-MX" dirty="0"/>
              <a:t>Creación de liga deportiva san José de raranga </a:t>
            </a:r>
            <a:endParaRPr lang="es-EC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9AD58B0D-E470-48AF-9909-0829D83556B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4" t="39235" r="20714" b="16415"/>
          <a:stretch/>
        </p:blipFill>
        <p:spPr bwMode="auto">
          <a:xfrm>
            <a:off x="8337223" y="2712722"/>
            <a:ext cx="3603811" cy="29655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86E831C-2A3E-4818-A3F9-F200630CEC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0" t="2451" r="2390" b="4412"/>
          <a:stretch/>
        </p:blipFill>
        <p:spPr>
          <a:xfrm>
            <a:off x="3212337" y="1880747"/>
            <a:ext cx="5071098" cy="296552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3BEDD3-DBFF-4134-9F45-58F59F3DE8F5}"/>
              </a:ext>
            </a:extLst>
          </p:cNvPr>
          <p:cNvSpPr txBox="1"/>
          <p:nvPr/>
        </p:nvSpPr>
        <p:spPr>
          <a:xfrm>
            <a:off x="295835" y="2070847"/>
            <a:ext cx="27297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Análisis de los estatutos.</a:t>
            </a:r>
          </a:p>
          <a:p>
            <a:endParaRPr lang="es-MX" dirty="0"/>
          </a:p>
          <a:p>
            <a:r>
              <a:rPr lang="es-MX" dirty="0"/>
              <a:t>Coordinación con los representantes de los equipos.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4599519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6AA9BA-DE8D-4073-9874-095899FCA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635" y="524435"/>
            <a:ext cx="6104965" cy="995083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es-MX" dirty="0"/>
              <a:t>ASAMBLEA  GENERAL DE LA PARROQUIA</a:t>
            </a:r>
            <a:endParaRPr lang="es-EC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93BEDD3-DBFF-4134-9F45-58F59F3DE8F5}"/>
              </a:ext>
            </a:extLst>
          </p:cNvPr>
          <p:cNvSpPr txBox="1"/>
          <p:nvPr/>
        </p:nvSpPr>
        <p:spPr>
          <a:xfrm>
            <a:off x="-1" y="1848971"/>
            <a:ext cx="2595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Asamblea de Planificación Participativa  Prefectura del Azuay </a:t>
            </a:r>
            <a:endParaRPr lang="es-EC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AA47701-A055-4F23-A992-FEB0AC664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3" r="18052" b="12010"/>
          <a:stretch/>
        </p:blipFill>
        <p:spPr>
          <a:xfrm>
            <a:off x="4681818" y="2772301"/>
            <a:ext cx="5015753" cy="322569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209C411-0451-4A98-9A6B-C1D2F81AFA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52" r="14419" b="20343"/>
          <a:stretch/>
        </p:blipFill>
        <p:spPr>
          <a:xfrm>
            <a:off x="0" y="2772301"/>
            <a:ext cx="4096872" cy="322569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0336321-43DD-49A7-9E7B-17D61392543C}"/>
              </a:ext>
            </a:extLst>
          </p:cNvPr>
          <p:cNvSpPr txBox="1"/>
          <p:nvPr/>
        </p:nvSpPr>
        <p:spPr>
          <a:xfrm>
            <a:off x="4625788" y="1963271"/>
            <a:ext cx="4370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Aprobación del presupuesto participativo para el periodo 2025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62521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2DE527-5A79-4B91-BE05-708C0C786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CERTIFICACION DE LOS ADULTOS MAYIRES Y EMPRENDEDORES</a:t>
            </a:r>
            <a:br>
              <a:rPr lang="es-EC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721483-1B24-4E82-BF7F-25A02A084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4895433" cy="3450613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MX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/>
              <a:t>Con la visita a la parroquia la señora </a:t>
            </a: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VICEMINISTRA DE TECNOLOGIAS DE LA INFORMACION Y COMUNICACIÓN Sra. </a:t>
            </a:r>
            <a:r>
              <a:rPr lang="es-MX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Vicenta Macias.</a:t>
            </a:r>
            <a:endParaRPr lang="es-MX" dirty="0"/>
          </a:p>
          <a:p>
            <a:r>
              <a:rPr lang="es-MX" dirty="0"/>
              <a:t>Entrega de certificados de reconocimiento a los emprendimientos de formación en la parroquia.</a:t>
            </a:r>
          </a:p>
          <a:p>
            <a:endParaRPr lang="es-MX" dirty="0"/>
          </a:p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791D83-8762-4A3D-9953-84678ED5249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3" t="35201" r="4100" b="40774"/>
          <a:stretch/>
        </p:blipFill>
        <p:spPr bwMode="auto">
          <a:xfrm>
            <a:off x="6347012" y="1853754"/>
            <a:ext cx="3125096" cy="24872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E67EA02-02B4-4D56-9580-E5BEBF73D52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4" t="40671" b="34898"/>
          <a:stretch/>
        </p:blipFill>
        <p:spPr bwMode="auto">
          <a:xfrm>
            <a:off x="8913308" y="3553978"/>
            <a:ext cx="3125096" cy="24872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0886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AF2E2B-F67D-4FAF-91DA-C63EAD904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686656"/>
          </a:xfrm>
        </p:spPr>
        <p:txBody>
          <a:bodyPr>
            <a:normAutofit/>
          </a:bodyPr>
          <a:lstStyle/>
          <a:p>
            <a:pPr algn="ctr"/>
            <a:r>
              <a:rPr lang="es-MX" sz="4000" dirty="0"/>
              <a:t>Continuamos el periodo 2024</a:t>
            </a:r>
            <a:endParaRPr lang="es-EC" sz="4000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B7E5AC4-28B4-4256-91F0-485D163AD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1491176"/>
            <a:ext cx="9603275" cy="4465871"/>
          </a:xfrm>
        </p:spPr>
      </p:pic>
    </p:spTree>
    <p:extLst>
      <p:ext uri="{BB962C8B-B14F-4D97-AF65-F5344CB8AC3E}">
        <p14:creationId xmlns:p14="http://schemas.microsoft.com/office/powerpoint/2010/main" val="3757698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C90989-FEF9-4FF1-BA97-068347E27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364" y="804520"/>
            <a:ext cx="5015753" cy="587136"/>
          </a:xfrm>
        </p:spPr>
        <p:txBody>
          <a:bodyPr/>
          <a:lstStyle/>
          <a:p>
            <a:pPr algn="ctr"/>
            <a:r>
              <a:rPr lang="es-MX" dirty="0"/>
              <a:t> un refrán QUE INSPIRA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F3C3D7-60E6-4902-BB58-1953EEC54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3"/>
            <a:ext cx="5015753" cy="2704186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es-MX" sz="4800" b="0" i="0" dirty="0">
                <a:solidFill>
                  <a:srgbClr val="3F3F46"/>
                </a:solidFill>
                <a:effectLst/>
                <a:latin typeface="Inter-Variable"/>
              </a:rPr>
              <a:t>«No trates de convertirte en un hombre de éxito, sino más bien en un hombre de valor».</a:t>
            </a:r>
          </a:p>
          <a:p>
            <a:pPr marL="0" indent="0" algn="just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/>
              <a:t> </a:t>
            </a:r>
          </a:p>
          <a:p>
            <a:pPr marL="0" indent="0">
              <a:buNone/>
            </a:pPr>
            <a:r>
              <a:rPr lang="es-MX" dirty="0"/>
              <a:t>                                                        </a:t>
            </a:r>
            <a:r>
              <a:rPr lang="es-MX" sz="4600" b="1" i="0" dirty="0">
                <a:solidFill>
                  <a:srgbClr val="3F3F46"/>
                </a:solidFill>
                <a:effectLst/>
                <a:latin typeface="Inter-Variable"/>
              </a:rPr>
              <a:t>Albert Einstein</a:t>
            </a:r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C565DF6-3C3B-4444-AF20-3E1972B39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333" y="1814232"/>
            <a:ext cx="5724667" cy="427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372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026208D-9C09-43A3-B85F-577798930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35" t="25796" r="10534" b="18397"/>
          <a:stretch/>
        </p:blipFill>
        <p:spPr>
          <a:xfrm>
            <a:off x="340658" y="6027"/>
            <a:ext cx="11510683" cy="610496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623406E-53BB-4E8F-A312-4F61F7C82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956" y="-26198"/>
            <a:ext cx="3850086" cy="15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6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9FA57E7-D71E-4C96-8B2A-2A6A984FE010}"/>
              </a:ext>
            </a:extLst>
          </p:cNvPr>
          <p:cNvSpPr txBox="1"/>
          <p:nvPr/>
        </p:nvSpPr>
        <p:spPr>
          <a:xfrm>
            <a:off x="2030507" y="2650893"/>
            <a:ext cx="80413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MX" sz="32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INFORME GENERAL</a:t>
            </a:r>
            <a:br>
              <a:rPr kumimoji="0" lang="es-MX" sz="32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r>
              <a:rPr kumimoji="0" lang="es-MX" sz="32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01 DE ENERO AL 31 de diciembre de 2024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3082908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CDABD5-17C1-47B7-8BCD-68850A5D8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779" y="147919"/>
            <a:ext cx="8637073" cy="1680882"/>
          </a:xfrm>
        </p:spPr>
        <p:txBody>
          <a:bodyPr>
            <a:normAutofit/>
          </a:bodyPr>
          <a:lstStyle/>
          <a:p>
            <a:pPr algn="ctr"/>
            <a:br>
              <a:rPr lang="es-EC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s-MX" sz="2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“PLANIFICACION PARA EL DESARROLLO SOCIAL DE LA PARROQUIA”</a:t>
            </a:r>
            <a:br>
              <a:rPr lang="es-MX" sz="3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s-EC" sz="32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F673BF3-C57A-4CD5-A4DF-5EA2B03BEC3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141" y="1566582"/>
            <a:ext cx="9185711" cy="37248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0167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A9DC0E-0976-4347-89F3-37D010E10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578225"/>
            <a:ext cx="9603275" cy="1143000"/>
          </a:xfrm>
        </p:spPr>
        <p:txBody>
          <a:bodyPr>
            <a:normAutofit/>
          </a:bodyPr>
          <a:lstStyle/>
          <a:p>
            <a:br>
              <a:rPr lang="es-MX" sz="2700" b="1" i="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s-MX" sz="2700" b="1" i="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DANDO CUMPLIMIENTO AL ORGANO REGULADOR</a:t>
            </a:r>
            <a:r>
              <a:rPr lang="es-MX" sz="2700" b="1" dirty="0">
                <a:solidFill>
                  <a:srgbClr val="000000"/>
                </a:solidFill>
                <a:latin typeface="Calibri" panose="020F0502020204030204" pitchFamily="34" charset="0"/>
              </a:rPr>
              <a:t> Y</a:t>
            </a:r>
            <a:r>
              <a:rPr lang="es-MX" sz="2700" b="1" i="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MX" sz="2700" b="1" dirty="0">
                <a:solidFill>
                  <a:srgbClr val="000000"/>
                </a:solidFill>
                <a:latin typeface="Calibri" panose="020F0502020204030204" pitchFamily="34" charset="0"/>
              </a:rPr>
              <a:t>LA LEY.</a:t>
            </a:r>
            <a:r>
              <a:rPr lang="es-MX" sz="2700" b="1" i="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817FB1-A33F-441C-BE71-A068691D8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8" y="1853754"/>
            <a:ext cx="5990999" cy="3847799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s-MX" sz="5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EL CPCCS</a:t>
            </a:r>
          </a:p>
          <a:p>
            <a:pPr algn="just">
              <a:lnSpc>
                <a:spcPct val="110000"/>
              </a:lnSpc>
            </a:pPr>
            <a:r>
              <a:rPr lang="es-EC" sz="5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C" sz="5600" b="1" dirty="0">
                <a:solidFill>
                  <a:srgbClr val="FF0000"/>
                </a:solidFill>
              </a:rPr>
              <a:t>Art. 60</a:t>
            </a:r>
            <a:r>
              <a:rPr lang="es-EC" sz="6400" dirty="0"/>
              <a:t>.- Funciones de las asambleas locales</a:t>
            </a:r>
          </a:p>
          <a:p>
            <a:pPr algn="just">
              <a:lnSpc>
                <a:spcPct val="110000"/>
              </a:lnSpc>
            </a:pPr>
            <a:r>
              <a:rPr lang="es-EC" sz="5600" b="1" dirty="0">
                <a:solidFill>
                  <a:srgbClr val="FF0000"/>
                </a:solidFill>
              </a:rPr>
              <a:t>Art. 88</a:t>
            </a:r>
            <a:r>
              <a:rPr lang="es-EC" sz="5600" dirty="0"/>
              <a:t>.- </a:t>
            </a:r>
            <a:r>
              <a:rPr lang="es-EC" sz="7200" dirty="0"/>
              <a:t>Derecho ciudadano </a:t>
            </a:r>
          </a:p>
          <a:p>
            <a:pPr algn="just">
              <a:lnSpc>
                <a:spcPct val="110000"/>
              </a:lnSpc>
            </a:pPr>
            <a:r>
              <a:rPr lang="es-EC" sz="5600" b="1" dirty="0">
                <a:solidFill>
                  <a:srgbClr val="FF0000"/>
                </a:solidFill>
              </a:rPr>
              <a:t>Art. 65</a:t>
            </a:r>
            <a:r>
              <a:rPr lang="es-EC" sz="5600" dirty="0"/>
              <a:t>.- </a:t>
            </a:r>
            <a:r>
              <a:rPr lang="es-EC" sz="7200" dirty="0"/>
              <a:t>Competencias exclusivas del gobierno autónomo descentralizado parroquial rural</a:t>
            </a:r>
          </a:p>
          <a:p>
            <a:pPr algn="just">
              <a:lnSpc>
                <a:spcPct val="110000"/>
              </a:lnSpc>
            </a:pPr>
            <a:r>
              <a:rPr lang="es-EC" sz="5600" b="1" dirty="0">
                <a:solidFill>
                  <a:srgbClr val="FF0000"/>
                </a:solidFill>
              </a:rPr>
              <a:t>Art. 68</a:t>
            </a:r>
            <a:r>
              <a:rPr lang="es-EC" sz="5600" dirty="0"/>
              <a:t>.- </a:t>
            </a:r>
            <a:r>
              <a:rPr lang="es-EC" sz="6400" dirty="0"/>
              <a:t>Atribuciones de los vocales de la junta parroquial rural</a:t>
            </a:r>
            <a:r>
              <a:rPr lang="es-EC" sz="5600" dirty="0"/>
              <a:t>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es-EC" sz="5600" b="1" dirty="0"/>
              <a:t>CONSTITUCION</a:t>
            </a:r>
          </a:p>
          <a:p>
            <a:pPr algn="just">
              <a:lnSpc>
                <a:spcPct val="110000"/>
              </a:lnSpc>
            </a:pPr>
            <a:r>
              <a:rPr lang="es-EC" sz="5600" b="1" dirty="0">
                <a:solidFill>
                  <a:srgbClr val="FF0000"/>
                </a:solidFill>
              </a:rPr>
              <a:t>Art. 302</a:t>
            </a:r>
            <a:r>
              <a:rPr lang="es-EC" sz="6400" dirty="0"/>
              <a:t>.- Participación ciudadana</a:t>
            </a:r>
          </a:p>
          <a:p>
            <a:pPr algn="just">
              <a:lnSpc>
                <a:spcPct val="110000"/>
              </a:lnSpc>
            </a:pPr>
            <a:r>
              <a:rPr lang="es-EC" sz="5600" b="1" dirty="0">
                <a:solidFill>
                  <a:srgbClr val="FF0000"/>
                </a:solidFill>
              </a:rPr>
              <a:t>Art.304</a:t>
            </a:r>
            <a:r>
              <a:rPr lang="es-EC" sz="5600" dirty="0"/>
              <a:t>.- </a:t>
            </a:r>
            <a:r>
              <a:rPr lang="es-EC" sz="6400" dirty="0"/>
              <a:t>Sistema de participación ciudadana</a:t>
            </a:r>
          </a:p>
          <a:p>
            <a:pPr algn="just">
              <a:lnSpc>
                <a:spcPct val="110000"/>
              </a:lnSpc>
            </a:pPr>
            <a:r>
              <a:rPr lang="es-EC" sz="5600" b="1" dirty="0">
                <a:solidFill>
                  <a:srgbClr val="FF0000"/>
                </a:solidFill>
              </a:rPr>
              <a:t>Art. 354</a:t>
            </a:r>
            <a:r>
              <a:rPr lang="es-EC" sz="5600" dirty="0"/>
              <a:t>.- </a:t>
            </a:r>
            <a:r>
              <a:rPr lang="es-EC" sz="6400" dirty="0"/>
              <a:t>Régimen aplicable</a:t>
            </a:r>
          </a:p>
          <a:p>
            <a:pPr>
              <a:lnSpc>
                <a:spcPct val="110000"/>
              </a:lnSpc>
            </a:pPr>
            <a:endParaRPr lang="es-EC" sz="3500" b="1" dirty="0"/>
          </a:p>
          <a:p>
            <a:pPr marL="0" indent="0">
              <a:lnSpc>
                <a:spcPct val="110000"/>
              </a:lnSpc>
              <a:buNone/>
            </a:pPr>
            <a:endParaRPr lang="es-EC" sz="3500" dirty="0"/>
          </a:p>
          <a:p>
            <a:pPr marL="0" indent="0">
              <a:lnSpc>
                <a:spcPct val="110000"/>
              </a:lnSpc>
              <a:buNone/>
            </a:pPr>
            <a:endParaRPr lang="es-EC" dirty="0"/>
          </a:p>
          <a:p>
            <a:pPr marL="0" indent="0">
              <a:lnSpc>
                <a:spcPct val="110000"/>
              </a:lnSpc>
              <a:buNone/>
            </a:pPr>
            <a:r>
              <a:rPr lang="es-EC" dirty="0"/>
              <a:t>                                                                                   </a:t>
            </a:r>
          </a:p>
        </p:txBody>
      </p:sp>
      <p:pic>
        <p:nvPicPr>
          <p:cNvPr id="4" name="Imagen 3" descr="los combos son unicos ">
            <a:extLst>
              <a:ext uri="{FF2B5EF4-FFF2-40B4-BE49-F238E27FC236}">
                <a16:creationId xmlns:a16="http://schemas.microsoft.com/office/drawing/2014/main" id="{882AB5C1-5CF9-4FE9-98A9-A072B11DFC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31383" r="6496"/>
          <a:stretch/>
        </p:blipFill>
        <p:spPr>
          <a:xfrm>
            <a:off x="7442577" y="1853754"/>
            <a:ext cx="4749423" cy="384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0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894032-23AC-4E45-A257-9DB09622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4191"/>
            <a:ext cx="9603275" cy="1809563"/>
          </a:xfrm>
        </p:spPr>
        <p:txBody>
          <a:bodyPr>
            <a:normAutofit/>
          </a:bodyPr>
          <a:lstStyle/>
          <a:p>
            <a:pPr algn="ctr"/>
            <a:r>
              <a:rPr lang="es-MX" sz="3200" b="1" i="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DOCUMENTO POR DONACION</a:t>
            </a:r>
            <a:br>
              <a:rPr lang="es-MX" sz="3200" b="1" i="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s-MX" sz="3200" b="1" i="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PLANIFICACION PARA LA </a:t>
            </a:r>
            <a:r>
              <a:rPr lang="es-MX" b="1" dirty="0">
                <a:solidFill>
                  <a:srgbClr val="000000"/>
                </a:solidFill>
                <a:latin typeface="Calibri" panose="020F0502020204030204" pitchFamily="34" charset="0"/>
              </a:rPr>
              <a:t>ELECCION DE NUEVOS ADMINISTRADORES DE LA JAAP</a:t>
            </a:r>
            <a:endParaRPr lang="es-EC" dirty="0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2C1FE78-6AD2-438E-8BFD-2CE8F4EB8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41159"/>
            <a:ext cx="4303761" cy="3235959"/>
          </a:xfrm>
        </p:spPr>
        <p:txBody>
          <a:bodyPr>
            <a:normAutofit/>
          </a:bodyPr>
          <a:lstStyle/>
          <a:p>
            <a:pPr marL="0" lvl="0" indent="0" algn="just" rtl="0">
              <a:lnSpc>
                <a:spcPct val="100000"/>
              </a:lnSpc>
              <a:spcAft>
                <a:spcPts val="600"/>
              </a:spcAft>
              <a:buNone/>
              <a:defRPr/>
            </a:pP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ELECCION DE LAS NUEVOS ADMINISTRADORES DE LA </a:t>
            </a:r>
            <a:r>
              <a:rPr lang="es-ES" b="1" dirty="0">
                <a:latin typeface="Segoe UI" panose="020B0502040204020203" pitchFamily="34" charset="0"/>
                <a:cs typeface="Segoe UI" panose="020B0502040204020203" pitchFamily="34" charset="0"/>
              </a:rPr>
              <a:t>JAAP SAN JOSÉ DE REARANGA </a:t>
            </a:r>
          </a:p>
          <a:p>
            <a:pPr marL="0" lvl="0" indent="0" algn="just" rtl="0">
              <a:lnSpc>
                <a:spcPct val="100000"/>
              </a:lnSpc>
              <a:spcAft>
                <a:spcPts val="600"/>
              </a:spcAft>
              <a:buNone/>
              <a:defRPr/>
            </a:pPr>
            <a:endParaRPr lang="es-E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just" rtl="0">
              <a:lnSpc>
                <a:spcPct val="100000"/>
              </a:lnSpc>
              <a:spcAft>
                <a:spcPts val="600"/>
              </a:spcAft>
              <a:buNone/>
              <a:defRPr/>
            </a:pP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FIRMA DEL ACUERDO POR DONACION DE LOS PREDIOS PARA CONSTRUIR UN PAI POLICIAL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44AF4D-DFD9-48F7-BE64-E07B5F5FA67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264" y="2058110"/>
            <a:ext cx="2417389" cy="2741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60301A3-93E8-44AF-BE13-E5260EC3D64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42" y="2339788"/>
            <a:ext cx="2868112" cy="1809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980781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A63BBF-9D45-458C-9035-C756FA577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605119"/>
            <a:ext cx="9603275" cy="1248636"/>
          </a:xfrm>
        </p:spPr>
        <p:txBody>
          <a:bodyPr>
            <a:normAutofit/>
          </a:bodyPr>
          <a:lstStyle/>
          <a:p>
            <a:pPr algn="ctr"/>
            <a:br>
              <a:rPr lang="es-MX" dirty="0"/>
            </a:br>
            <a:r>
              <a:rPr lang="es-MX" dirty="0"/>
              <a:t>Inauguración “escuela de futbol”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AAA98B-77F7-45A0-A05D-9D16C4A70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4644421" cy="3450613"/>
          </a:xfrm>
        </p:spPr>
        <p:txBody>
          <a:bodyPr>
            <a:normAutofit/>
          </a:bodyPr>
          <a:lstStyle/>
          <a:p>
            <a:pPr algn="just"/>
            <a:r>
              <a:rPr lang="es-MX" dirty="0"/>
              <a:t>De manera integrada para el desarrollo de la capacidad deportiva de los jóvenes, como prevención a los malos hábitos, mejorando el desarrollo personal y disciplinario de niños y adolescentes con un solo objetivo.</a:t>
            </a:r>
          </a:p>
          <a:p>
            <a:pPr algn="just"/>
            <a:r>
              <a:rPr lang="es-MX" dirty="0"/>
              <a:t> F</a:t>
            </a:r>
            <a:r>
              <a:rPr lang="es-EC" dirty="0"/>
              <a:t>fomentar esta disciplina, para el desarrollo personal y social</a:t>
            </a:r>
            <a:r>
              <a:rPr lang="es-MX" dirty="0"/>
              <a:t> </a:t>
            </a:r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E466404-D045-41B2-B183-078D39F261F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t="28378" r="11572" b="5770"/>
          <a:stretch/>
        </p:blipFill>
        <p:spPr bwMode="auto">
          <a:xfrm>
            <a:off x="6096000" y="1853755"/>
            <a:ext cx="2953871" cy="19786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0DD5FD3-C0E0-4763-A6A9-5A4CF188739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249" y="3559266"/>
            <a:ext cx="2953871" cy="1848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407951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9E981-13BF-42A0-8040-C6905F4A7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s-MX" sz="24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s-MX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Prefectura Del Azuay  “MANTENIMIENTO VIAL EL RAMAL Rodeo”</a:t>
            </a:r>
            <a:br>
              <a:rPr lang="es-MX" sz="18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s-EC" sz="2400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9FD31BD9-D156-4367-8586-CD77B3AFB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528046"/>
            <a:ext cx="6131859" cy="223221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dirty="0"/>
              <a:t>De acuerdo a lo planificado de manera interinstitucional la prefectura del Azuay y el GAD.</a:t>
            </a:r>
          </a:p>
          <a:p>
            <a:pPr marL="0" indent="0" algn="just">
              <a:buNone/>
            </a:pPr>
            <a:r>
              <a:rPr lang="es-MX" dirty="0"/>
              <a:t>El trabajo realizado, por los eventos naturales “lluvia”.</a:t>
            </a:r>
            <a:endParaRPr lang="es-EC" dirty="0"/>
          </a:p>
          <a:p>
            <a:pPr marL="0" indent="0" algn="just">
              <a:buNone/>
            </a:pPr>
            <a:r>
              <a:rPr lang="es-EC" dirty="0"/>
              <a:t>por seguridad en la movilidad de los habitantes usuarios de esta vía es factible la aplicación del lastrado.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9522ABF-8420-4922-A8EF-0ECDD8F47BF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4" y="1853754"/>
            <a:ext cx="2531969" cy="202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DBCDF50-BA95-4F99-99C0-E22CDD85127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678" y="3428999"/>
            <a:ext cx="2954126" cy="23935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8355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257D29-1F63-4F1A-B738-ACE5AAF0B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632013"/>
            <a:ext cx="9603275" cy="1221742"/>
          </a:xfrm>
        </p:spPr>
        <p:txBody>
          <a:bodyPr>
            <a:normAutofit/>
          </a:bodyPr>
          <a:lstStyle/>
          <a:p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</a:rPr>
              <a:t>Historia y traducción DE LA PARROQUIA </a:t>
            </a:r>
            <a:br>
              <a:rPr lang="es-MX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</a:rPr>
              <a:t>carnavalazo 2024</a:t>
            </a:r>
            <a:endParaRPr lang="es-EC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BDAF1CDB-1347-4DDD-8D1C-BFD1329C3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4532362" cy="3450613"/>
          </a:xfrm>
        </p:spPr>
        <p:txBody>
          <a:bodyPr>
            <a:normAutofit/>
          </a:bodyPr>
          <a:lstStyle/>
          <a:p>
            <a:r>
              <a:rPr lang="es-MX" dirty="0"/>
              <a:t>Como prioste principal de este evento a cargo de la comunidad Peñas Blancas  resaltando la convivencia ancestral y tradición de la parroquia.</a:t>
            </a:r>
            <a:endParaRPr lang="es-EC" dirty="0"/>
          </a:p>
          <a:p>
            <a:r>
              <a:rPr lang="es-MX" dirty="0"/>
              <a:t>Desfile por carnaval. </a:t>
            </a:r>
          </a:p>
          <a:p>
            <a:r>
              <a:rPr lang="es-MX" dirty="0"/>
              <a:t>Concurso de comparsas. </a:t>
            </a:r>
          </a:p>
          <a:p>
            <a:r>
              <a:rPr lang="es-MX" dirty="0"/>
              <a:t>Concurso de coplas carnavaleras</a:t>
            </a:r>
            <a:r>
              <a:rPr lang="es-MX" b="1" dirty="0"/>
              <a:t>.</a:t>
            </a:r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718BDEA-6748-492C-964C-9FD5A760D29C}"/>
              </a:ext>
            </a:extLst>
          </p:cNvPr>
          <p:cNvPicPr/>
          <p:nvPr/>
        </p:nvPicPr>
        <p:blipFill rotWithShape="1">
          <a:blip r:embed="rId2"/>
          <a:srcRect l="37928" t="6518" r="36788" b="49873"/>
          <a:stretch/>
        </p:blipFill>
        <p:spPr bwMode="auto">
          <a:xfrm>
            <a:off x="5851766" y="1789275"/>
            <a:ext cx="3014327" cy="24872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45AC0A6-1769-438A-81AC-A5C234519C3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337" y="3429000"/>
            <a:ext cx="3325346" cy="21798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74182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Galerí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TM10001114[[fn=Galería]]</Template>
  <TotalTime>1371</TotalTime>
  <Words>691</Words>
  <Application>Microsoft Office PowerPoint</Application>
  <PresentationFormat>Panorámica</PresentationFormat>
  <Paragraphs>75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Calibri</vt:lpstr>
      <vt:lpstr>Gill Sans MT</vt:lpstr>
      <vt:lpstr>Inter-Variable</vt:lpstr>
      <vt:lpstr>Segoe UI</vt:lpstr>
      <vt:lpstr>Galería</vt:lpstr>
      <vt:lpstr>Presentación de PowerPoint</vt:lpstr>
      <vt:lpstr>Continuamos el periodo 2024</vt:lpstr>
      <vt:lpstr>Presentación de PowerPoint</vt:lpstr>
      <vt:lpstr>  “PLANIFICACION PARA EL DESARROLLO SOCIAL DE LA PARROQUIA” </vt:lpstr>
      <vt:lpstr> DANDO CUMPLIMIENTO AL ORGANO REGULADOR Y LA LEY. </vt:lpstr>
      <vt:lpstr>DOCUMENTO POR DONACION PLANIFICACION PARA LA ELECCION DE NUEVOS ADMINISTRADORES DE LA JAAP</vt:lpstr>
      <vt:lpstr> Inauguración “escuela de futbol”</vt:lpstr>
      <vt:lpstr> Prefectura Del Azuay  “MANTENIMIENTO VIAL EL RAMAL Rodeo” </vt:lpstr>
      <vt:lpstr>Historia y traducción DE LA PARROQUIA  carnavalazo 2024</vt:lpstr>
      <vt:lpstr>                        SIEMBRATON – 2024                     </vt:lpstr>
      <vt:lpstr>Calentamiento global y alteración del medio ambiente ¿Cómo ES EL CAMBIO CLIMATICO?</vt:lpstr>
      <vt:lpstr>Desastre natural  estiaje a nivel de la región y la parroquia</vt:lpstr>
      <vt:lpstr>Entrega recepción del sistema de riego tecnificado en el sector Bauril</vt:lpstr>
      <vt:lpstr>ESTADO DE LA VOLQUETA y retroexcavadora.. REPOSICION de repuestos  y MANTENIMIENTO preventivo  </vt:lpstr>
      <vt:lpstr> MANTENIMIENTO de LA ARTERIA VIAL DE LA Parroquia </vt:lpstr>
      <vt:lpstr> DEPORTES: CAMPEONATO  2024 </vt:lpstr>
      <vt:lpstr>Creación de liga deportiva san José de raranga </vt:lpstr>
      <vt:lpstr>ASAMBLEA  GENERAL DE LA PARROQUIA</vt:lpstr>
      <vt:lpstr>CERTIFICACION DE LOS ADULTOS MAYIRES Y EMPRENDEDORES </vt:lpstr>
      <vt:lpstr> un refrán QUE INSPIRA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GENERAL DE FUNCIONES DEL PERIODO  14 de mayo - 31 de diciembre de 2023</dc:title>
  <dc:creator>Wilmer Tirado</dc:creator>
  <cp:lastModifiedBy>manueldelgadotirado@gmail.com</cp:lastModifiedBy>
  <cp:revision>89</cp:revision>
  <dcterms:created xsi:type="dcterms:W3CDTF">2024-05-02T16:45:53Z</dcterms:created>
  <dcterms:modified xsi:type="dcterms:W3CDTF">2025-06-20T19:21:27Z</dcterms:modified>
</cp:coreProperties>
</file>