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8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1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16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4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19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1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1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9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1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9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1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0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D6AD0-0A2D-4FB5-83C6-42766AF0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6EBFB03-523F-4B8C-B147-452C4892D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094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54594" y="890406"/>
            <a:ext cx="9042400" cy="5259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MESAS TECNICAS. 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Con representantes del Gobierno Nacional se participa en espacios para considerar a nuestra parroquia en diferentes proyectos con los Ministerios y </a:t>
            </a:r>
            <a:r>
              <a:rPr lang="es-MX" dirty="0" err="1"/>
              <a:t>GADs</a:t>
            </a:r>
            <a:r>
              <a:rPr lang="es-MX" dirty="0"/>
              <a:t>.</a:t>
            </a:r>
            <a:endParaRPr lang="es-EC" dirty="0"/>
          </a:p>
          <a:p>
            <a:pPr marL="0" indent="0" algn="just">
              <a:buNone/>
            </a:pPr>
            <a:r>
              <a:rPr lang="es-MX" dirty="0"/>
              <a:t> </a:t>
            </a:r>
            <a:endParaRPr lang="es-EC" dirty="0"/>
          </a:p>
          <a:p>
            <a:pPr marL="0" indent="0" algn="just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COMITÉ CIUDADANO DISTRITAL DE SALUD. 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Participación en reuniones mensuales en todas las parroquias del cantón.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Formación de veedores comunitarios.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Talleres en temas de embarazo en adolescentes y desnutrición infantil en las Unidades Educativas y escuelas de educación básica.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Presentación de un borrador de ordenanza sobre venta de comida chatarra junto a los centros educativos al Consejo Cantonal.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Análisis físico, químico y microbiológico del agua de consumo humano en juntas de agua en el cantón.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MX" dirty="0"/>
              <a:t>Coordinar con técnicos de Ecuador sin desnutrición infantil para elaborar proyectos en beneficio de las comunidades.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84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23407" y="732518"/>
            <a:ext cx="7498078" cy="5276397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s-MX" sz="4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5.- MESAS INTERSECTORIALES</a:t>
            </a:r>
            <a:endParaRPr lang="es-EC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Evaluación y planificación de actividades periódicas con: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Lideres comunitarios y sectoriales.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Administradores de los centros de salud.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Seguro Social Campesino.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Unidad Educativa y escuelas de Educación Básica.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Centro de Desarrollo Infantil.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Programa con el CNH.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Adultos mayores.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Personas con discapacidad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Juntas de agua potable y riego.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Asociaciones y organizaciones sociales.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Distrito de Salud.</a:t>
            </a:r>
            <a:endParaRPr lang="es-EC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sz="1900" dirty="0"/>
              <a:t>Tenencia Política.</a:t>
            </a:r>
            <a:endParaRPr lang="es-EC" sz="1900" dirty="0"/>
          </a:p>
        </p:txBody>
      </p:sp>
    </p:spTree>
    <p:extLst>
      <p:ext uri="{BB962C8B-B14F-4D97-AF65-F5344CB8AC3E}">
        <p14:creationId xmlns:p14="http://schemas.microsoft.com/office/powerpoint/2010/main" val="217477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6.- REUNIONES ORDINARIAS - JUNTA PARROQUIAL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Seguimiento a la planificación del ejecutivo.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Análisis y aprobación de planes, programas, proyectos y propuestas presentados por el ejecutivo.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Análisis, discusión y aprobación de propuestas de eventos varios como el carnaval, fiestas patronales, aniversario de </a:t>
            </a:r>
            <a:r>
              <a:rPr lang="es-MX" dirty="0" err="1"/>
              <a:t>parroquialización</a:t>
            </a:r>
            <a:r>
              <a:rPr lang="es-MX" dirty="0"/>
              <a:t> y navidad.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Creación de la Liga Parroquial con la aprobación del estatuto y reglamento interno.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Plan Operativo Anual.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Actualización del Plan de Ordenamiento Territorial y del Plan del Uso del Suelo.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Aprobación de reformas presupuestarias.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Inversión de los recursos de la Ley 047.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520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7.- PARTICIPACION EN TALLERES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4746" y="1519647"/>
            <a:ext cx="7820431" cy="435674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Por delegación del compañero presidente se ha participado en las siguientes: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Índices de desnutrición infantil.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Socialización del proyecto “Feria agro productiva, cultural, turística y tecnológica en el marco del aniversario de cantonización de </a:t>
            </a:r>
            <a:r>
              <a:rPr lang="es-MX" dirty="0" err="1"/>
              <a:t>Sigsig</a:t>
            </a:r>
            <a:r>
              <a:rPr lang="es-MX" dirty="0"/>
              <a:t>”.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Talleres de emprendimientos de elaboración de varios productos con el grupo de equidad de género.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Talleres de prevención de embarazo en adolescentes.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El alcoholismo y sus consecuencias en la familia y la sociedad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Elaboración y socialización de presupuestos participativos.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617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8.- EMERGENCIAS VARIAS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3627" y="1759136"/>
            <a:ext cx="8296500" cy="32260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Incendios forestales</a:t>
            </a:r>
          </a:p>
          <a:p>
            <a:pPr marL="0" indent="0" algn="just">
              <a:buNone/>
            </a:pPr>
            <a:endParaRPr lang="es-EC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Coordinación con instituciones competentes para sofocar el fuego.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Apoyo en la línea misma de fuego.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Campaña de recolección de agua.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Gestión para adquirir el material y la herramienta necesaria para este caso.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Presentación de un plan de los lugares con mayor vulnerabilidad de hundimientos y deslizamientos.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57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1341120"/>
            <a:ext cx="8596668" cy="1320800"/>
          </a:xfrm>
        </p:spPr>
        <p:txBody>
          <a:bodyPr/>
          <a:lstStyle/>
          <a:p>
            <a:r>
              <a:rPr lang="es-MX" b="1" dirty="0"/>
              <a:t>9.- GESTION PERSONAL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870926"/>
            <a:ext cx="8438606" cy="2885923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Premios y presentes para varios pedidos de la comunidad.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Refrigerios para las mingas comunitarias.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Presentes para eventos culturales.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Agasajo navideño para las comunidades.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Apoyo en la legalización de Juntas de agua potable y riego.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0601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10.- PARTICIPACION EN ACTIVIDADES SOCIALES, CULTURALES Y DEPORTIVAS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9897" y="2106991"/>
            <a:ext cx="8464105" cy="4023360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Aniversario del cantón </a:t>
            </a:r>
            <a:r>
              <a:rPr lang="es-MX" dirty="0" err="1"/>
              <a:t>Sigsig</a:t>
            </a:r>
            <a:r>
              <a:rPr lang="es-MX" dirty="0"/>
              <a:t>. – desfile cívico, sesión solemne y elección de la Cholita </a:t>
            </a:r>
            <a:r>
              <a:rPr lang="es-MX" dirty="0" err="1"/>
              <a:t>Sigseña</a:t>
            </a:r>
            <a:r>
              <a:rPr lang="es-MX" dirty="0"/>
              <a:t>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Campeonato Copa </a:t>
            </a:r>
            <a:r>
              <a:rPr lang="es-MX" dirty="0" err="1"/>
              <a:t>Gulashi</a:t>
            </a:r>
            <a:r>
              <a:rPr lang="es-MX" dirty="0"/>
              <a:t> Primera Edición.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Actos culturales en fiestas comunitarias en representación del GAD Parroquial.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Diferentes programas de la Unidad Educativa y escuelas de nuestra parroquia.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Aniversario de nuestra parroquia.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Concursos de danzas </a:t>
            </a:r>
            <a:r>
              <a:rPr lang="es-MX" dirty="0" err="1"/>
              <a:t>folkloricas</a:t>
            </a:r>
            <a:r>
              <a:rPr lang="es-MX" dirty="0"/>
              <a:t> en calidad de jurado calificador.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Aniversarios de las parroquias vecinas en calidad de delegado.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7811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11.- LEGISLACION Y FISCALIZACION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403" y="1611948"/>
            <a:ext cx="7552266" cy="3880773"/>
          </a:xfrm>
        </p:spPr>
        <p:txBody>
          <a:bodyPr>
            <a:normAutofit lnSpcReduction="1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Aprobación de reglamentos.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Orgánico funcional.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Reformas presupuestarias.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Proyectos.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Plan Operativo Anual.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Plan de Desarrollo y Ordenamiento Territorial.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Seguimiento a los presupuestos participativos.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Recomendaciones al ejecutivo sobre el uso y operación de la maquinaria del GAD.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Énfasis en los horarios de entrada y salida del personal de operación.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174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12.- CARGOS DURANTE ESTE PERIODO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3271" y="1555933"/>
            <a:ext cx="8020103" cy="4335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Vocal del GAD Parroquial en calidad de vicepresidente y encargado de la comisión de infraestructura física, mantenimiento comunitario y vialidad.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Secretario del Comité Ciudadano Distrital de Salud del cantón </a:t>
            </a:r>
            <a:r>
              <a:rPr lang="es-MX" dirty="0" err="1"/>
              <a:t>Sigsig</a:t>
            </a:r>
            <a:r>
              <a:rPr lang="es-MX" dirty="0"/>
              <a:t>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Presidente del Comité Ciudadano Local de Salud de la parroquia San José de Raranga.</a:t>
            </a: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Vicepresidente del Comité Ejecutivo de la Unión de Organizaciones Campesinas e indígenas de Azuay UNASAY filial de la FENOCIN.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8099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"/>
          <a:stretch/>
        </p:blipFill>
        <p:spPr bwMode="auto">
          <a:xfrm>
            <a:off x="1763486" y="335280"/>
            <a:ext cx="6701245" cy="466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3009562" y="5288340"/>
            <a:ext cx="35864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600" i="1" dirty="0">
                <a:solidFill>
                  <a:schemeClr val="accent1">
                    <a:lumMod val="50000"/>
                  </a:schemeClr>
                </a:solidFill>
                <a:latin typeface="Adobe Garamond Pro" panose="02020502060506020403" pitchFamily="18" charset="0"/>
              </a:rPr>
              <a:t>Gracias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336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3" y="535577"/>
            <a:ext cx="9705703" cy="2338252"/>
          </a:xfrm>
        </p:spPr>
        <p:txBody>
          <a:bodyPr>
            <a:noAutofit/>
          </a:bodyPr>
          <a:lstStyle/>
          <a:p>
            <a:pPr algn="ctr"/>
            <a:r>
              <a:rPr lang="es-MX" sz="2400" b="1" dirty="0">
                <a:solidFill>
                  <a:schemeClr val="tx2">
                    <a:lumMod val="75000"/>
                  </a:schemeClr>
                </a:solidFill>
              </a:rPr>
              <a:t>RENDICION DE CUENTAS 2024</a:t>
            </a:r>
            <a:br>
              <a:rPr lang="es-MX" sz="28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s-EC" sz="4400" dirty="0">
                <a:latin typeface="Adobe Garamond Pro Bold" panose="02020702060506020403" pitchFamily="18" charset="0"/>
              </a:rPr>
            </a:br>
            <a:r>
              <a:rPr lang="es-MX" sz="3200" dirty="0">
                <a:latin typeface="Adobe Garamond Pro Bold" panose="02020702060506020403" pitchFamily="18" charset="0"/>
              </a:rPr>
              <a:t>GAD PARROQUIAL SAN JOSE DE RARANGA</a:t>
            </a:r>
            <a:br>
              <a:rPr lang="es-EC" sz="3600" dirty="0">
                <a:latin typeface="Adobe Garamond Pro Bold" panose="02020702060506020403" pitchFamily="18" charset="0"/>
              </a:rPr>
            </a:br>
            <a:endParaRPr lang="es-EC" sz="3600" dirty="0">
              <a:latin typeface="Adobe Garamond Pro Bold" panose="020207020605060204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39192" y="2782389"/>
            <a:ext cx="6907484" cy="2076995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/>
              <a:t>LCDO.GEOVANNI RUFINO AYORA GUARTAN</a:t>
            </a:r>
          </a:p>
          <a:p>
            <a:pPr algn="ctr"/>
            <a:r>
              <a:rPr lang="es-MX" sz="2000" b="1" dirty="0"/>
              <a:t> VOCAL</a:t>
            </a:r>
            <a:endParaRPr lang="es-EC" sz="2000" dirty="0"/>
          </a:p>
          <a:p>
            <a:pPr algn="ctr"/>
            <a:r>
              <a:rPr lang="es-MX" sz="2000" b="1" dirty="0"/>
              <a:t>COMISION. - INFRAESTRUCTURA FISICA, MANTENIMIENTO COMUNITARIO Y VIALIDAD</a:t>
            </a:r>
          </a:p>
          <a:p>
            <a:pPr algn="ctr"/>
            <a:endParaRPr lang="es-EC" sz="2000" dirty="0"/>
          </a:p>
          <a:p>
            <a:pPr algn="ctr"/>
            <a:r>
              <a:rPr lang="es-MX" sz="2000" b="1" dirty="0"/>
              <a:t>PERIODO:  2024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306375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20057" y="1558154"/>
            <a:ext cx="8890000" cy="4808537"/>
          </a:xfrm>
        </p:spPr>
        <p:txBody>
          <a:bodyPr>
            <a:normAutofit/>
          </a:bodyPr>
          <a:lstStyle/>
          <a:p>
            <a:pPr algn="just"/>
            <a:r>
              <a:rPr lang="es-MX" b="1" dirty="0"/>
              <a:t>FINALIDAD:</a:t>
            </a:r>
            <a:endParaRPr lang="es-EC" dirty="0"/>
          </a:p>
          <a:p>
            <a:pPr marL="0" indent="0" algn="just">
              <a:buNone/>
            </a:pPr>
            <a:r>
              <a:rPr lang="es-MX" dirty="0"/>
              <a:t>Generar transparencia, condiciones de confianza entre gobernantes y ciudadanos y garantizar el ejercicio del control social a la administración, sirviendo además de insumo para ajustar proyectos y planes de acción para su realización.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b="1" dirty="0"/>
              <a:t>OBJETIVO DE LA COMISION:</a:t>
            </a:r>
            <a:endParaRPr lang="es-EC" dirty="0"/>
          </a:p>
          <a:p>
            <a:pPr marL="0" indent="0" algn="just">
              <a:buNone/>
            </a:pPr>
            <a:r>
              <a:rPr lang="es-MX" dirty="0"/>
              <a:t>Como principal función de esta comisión es coadyuvar, planificar, construir y mantener la infraestructura física, los equipamientos comunitarios, la vialidad a nivel parroquial y los espacios públicos, contenidos en los planes de desarrollo e incluidos en los presupuestos participativos.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174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28460" y="2269536"/>
            <a:ext cx="8912225" cy="2039937"/>
          </a:xfrm>
        </p:spPr>
        <p:txBody>
          <a:bodyPr/>
          <a:lstStyle/>
          <a:p>
            <a:pPr algn="ctr"/>
            <a:r>
              <a:rPr lang="es-MX" b="1" dirty="0"/>
              <a:t> </a:t>
            </a:r>
            <a:br>
              <a:rPr lang="es-EC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Adobe Devanagari" panose="02040503050201020203" pitchFamily="18" charset="0"/>
                <a:ea typeface="Adobe Gothic Std B" panose="020B0800000000000000" pitchFamily="34" charset="-128"/>
                <a:cs typeface="Adobe Devanagari" panose="02040503050201020203" pitchFamily="18" charset="0"/>
              </a:rPr>
              <a:t>ACTIVIDADES REALIZADAS</a:t>
            </a:r>
            <a:endParaRPr lang="es-EC" b="1" i="1" dirty="0">
              <a:solidFill>
                <a:schemeClr val="accent2">
                  <a:lumMod val="75000"/>
                </a:schemeClr>
              </a:solidFill>
              <a:latin typeface="Adobe Devanagari" panose="02040503050201020203" pitchFamily="18" charset="0"/>
              <a:ea typeface="Adobe Gothic Std B" panose="020B0800000000000000" pitchFamily="34" charset="-128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4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892" y="752118"/>
            <a:ext cx="10058400" cy="1450757"/>
          </a:xfrm>
        </p:spPr>
        <p:txBody>
          <a:bodyPr/>
          <a:lstStyle/>
          <a:p>
            <a:r>
              <a:rPr lang="es-MX" b="1" dirty="0"/>
              <a:t>1.- VIALIDAD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326" y="1746864"/>
            <a:ext cx="8866117" cy="356972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Minga de limpieza de cunetas y bacheo de vías en sectores y comunidades en coordinación con el ejecutivo y lideres con el apoyo de la maquinaria del GAD Parroquial.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Control en los trabajos de los contratistas con recursos del mantenimiento vial delegado con informes y observaciones entregados al ejecutivo.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Apoyo en la propuesta de mantenimiento vial con capa asfáltica y actualización de estudios del tramo centro parroquial Rumipamba, donde ya contamos con la firma del convenio.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Coordinación con </a:t>
            </a:r>
            <a:r>
              <a:rPr lang="es-MX" dirty="0" err="1"/>
              <a:t>GADs</a:t>
            </a:r>
            <a:r>
              <a:rPr lang="es-MX" dirty="0"/>
              <a:t> Parroquiales vecinas con apoyo de maquinaria, para lograr mayor rendimiento en los avances de los trabajos.</a:t>
            </a:r>
            <a:endParaRPr lang="es-EC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dirty="0"/>
              <a:t>Gestión ante la prefectura y municipio para lograr conseguir la respectiva maquinaria para el mantenimiento vial en conjunto con el ejecutivo.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6859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2.- INFRAESTRUCTURA FISICA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522" y="1545289"/>
            <a:ext cx="8645236" cy="402336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endParaRPr lang="es-MX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Coordinación para el arreglo y remodelación de la infraestructura y pintada del edificio del GAD para apoyar con nuevos proyectos.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Con las juntas de agua potable se apoya en el mantenimiento de varios sistemas en cuanto a mingas y trabajos de infraestructura y socialización de estatutos y reglamento interno.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609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3.- MANTENIMIENTO COMUNITARIO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79865"/>
            <a:ext cx="8533608" cy="3285902"/>
          </a:xfrm>
        </p:spPr>
        <p:txBody>
          <a:bodyPr/>
          <a:lstStyle/>
          <a:p>
            <a:pPr marL="0" indent="0">
              <a:buNone/>
            </a:pP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Recorrido para inspecciones de caminos y vías.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Mingas de mantenimiento y limpieza de centros comunales y sus principales ingresos.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es-EC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MX" dirty="0"/>
              <a:t>Caminatas con diferentes actores para impulsar el turismo comunitario.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730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1339" y="428168"/>
            <a:ext cx="9492932" cy="1280891"/>
          </a:xfrm>
        </p:spPr>
        <p:txBody>
          <a:bodyPr>
            <a:normAutofit/>
          </a:bodyPr>
          <a:lstStyle/>
          <a:p>
            <a:r>
              <a:rPr lang="es-MX" b="1" dirty="0"/>
              <a:t>4.- COORDINACION INTERINSTITUCIONAL: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3781" y="2089178"/>
            <a:ext cx="7353202" cy="3052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PREFECTURA DEL AZUAY</a:t>
            </a:r>
            <a:endParaRPr lang="es-EC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Propuesta de mantenimiento vial en capa asfáltica.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Proyecto nutrición infantil.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Equidad de género.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Proyectos con Agro Azuay.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Proyectos de riego.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Proyectos de reforestación.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Asamblea provincial “presupuesto participativo”.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235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332411" y="573858"/>
            <a:ext cx="8134350" cy="5089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MUNICIPIO DE SIGSIG.</a:t>
            </a:r>
          </a:p>
          <a:p>
            <a:pPr marL="0" indent="0">
              <a:buNone/>
            </a:pP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Proyecto de </a:t>
            </a:r>
            <a:r>
              <a:rPr lang="es-MX" dirty="0" err="1"/>
              <a:t>adoquinamiento</a:t>
            </a:r>
            <a:r>
              <a:rPr lang="es-MX" dirty="0"/>
              <a:t> de las calles de centro parroquial.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Presupuesto participativo.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Proyectos de agua potable.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Mantenimiento vial urbano.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Acompañamiento para identificar puntos turísticos.</a:t>
            </a:r>
            <a:endParaRPr lang="es-EC" dirty="0"/>
          </a:p>
          <a:p>
            <a:pPr marL="400031" lvl="1" indent="0">
              <a:buNone/>
            </a:pPr>
            <a:r>
              <a:rPr lang="es-MX" dirty="0"/>
              <a:t> </a:t>
            </a:r>
            <a:endParaRPr lang="es-EC" dirty="0"/>
          </a:p>
          <a:p>
            <a:pPr marL="0" indent="0">
              <a:buNone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MINISTERIO DE AGRICULTURA Y GANADERIA</a:t>
            </a:r>
          </a:p>
          <a:p>
            <a:pPr marL="0" indent="0">
              <a:buNone/>
            </a:pPr>
            <a:endParaRPr lang="es-EC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Talleres con agro productores.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Elaboración de proyectos con asociaciones.</a:t>
            </a:r>
            <a:endParaRPr lang="es-EC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MX" dirty="0"/>
              <a:t>Socialización con asociaciones de productores y emprendedores para su legalización.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221484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1145</Words>
  <Application>Microsoft Office PowerPoint</Application>
  <PresentationFormat>Panorámica</PresentationFormat>
  <Paragraphs>132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Adobe Devanagari</vt:lpstr>
      <vt:lpstr>Adobe Garamond Pro</vt:lpstr>
      <vt:lpstr>Adobe Garamond Pro Bold</vt:lpstr>
      <vt:lpstr>Arial</vt:lpstr>
      <vt:lpstr>Trebuchet MS</vt:lpstr>
      <vt:lpstr>Wingdings</vt:lpstr>
      <vt:lpstr>Wingdings 3</vt:lpstr>
      <vt:lpstr>Faceta</vt:lpstr>
      <vt:lpstr>Presentación de PowerPoint</vt:lpstr>
      <vt:lpstr>RENDICION DE CUENTAS 2024  GAD PARROQUIAL SAN JOSE DE RARANGA </vt:lpstr>
      <vt:lpstr>Presentación de PowerPoint</vt:lpstr>
      <vt:lpstr>  ACTIVIDADES REALIZADAS</vt:lpstr>
      <vt:lpstr>1.- VIALIDAD</vt:lpstr>
      <vt:lpstr>2.- INFRAESTRUCTURA FISICA</vt:lpstr>
      <vt:lpstr>3.- MANTENIMIENTO COMUNITARIO</vt:lpstr>
      <vt:lpstr>4.- COORDINACION INTERINSTITUCIONAL:</vt:lpstr>
      <vt:lpstr>Presentación de PowerPoint</vt:lpstr>
      <vt:lpstr>Presentación de PowerPoint</vt:lpstr>
      <vt:lpstr>Presentación de PowerPoint</vt:lpstr>
      <vt:lpstr>6.- REUNIONES ORDINARIAS - JUNTA PARROQUIAL</vt:lpstr>
      <vt:lpstr>7.- PARTICIPACION EN TALLERES</vt:lpstr>
      <vt:lpstr>8.- EMERGENCIAS VARIAS</vt:lpstr>
      <vt:lpstr>9.- GESTION PERSONAL</vt:lpstr>
      <vt:lpstr>10.- PARTICIPACION EN ACTIVIDADES SOCIALES, CULTURALES Y DEPORTIVAS</vt:lpstr>
      <vt:lpstr>11.- LEGISLACION Y FISCALIZACION</vt:lpstr>
      <vt:lpstr>12.- CARGOS DURANTE ESTE PERIODO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CUENTAS 2024 GAD PARROQUIAL SAN JOSE DE RARANGA</dc:title>
  <dc:creator>ACER</dc:creator>
  <cp:lastModifiedBy>manueldelgadotirado@gmail.com</cp:lastModifiedBy>
  <cp:revision>17</cp:revision>
  <dcterms:created xsi:type="dcterms:W3CDTF">2025-06-19T15:11:16Z</dcterms:created>
  <dcterms:modified xsi:type="dcterms:W3CDTF">2025-06-20T18:14:19Z</dcterms:modified>
</cp:coreProperties>
</file>