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2" r:id="rId2"/>
    <p:sldId id="256" r:id="rId3"/>
    <p:sldId id="278" r:id="rId4"/>
    <p:sldId id="279" r:id="rId5"/>
    <p:sldId id="257" r:id="rId6"/>
    <p:sldId id="258" r:id="rId7"/>
    <p:sldId id="264" r:id="rId8"/>
    <p:sldId id="259" r:id="rId9"/>
    <p:sldId id="260" r:id="rId10"/>
    <p:sldId id="261" r:id="rId11"/>
    <p:sldId id="267" r:id="rId12"/>
    <p:sldId id="265" r:id="rId13"/>
    <p:sldId id="262" r:id="rId14"/>
    <p:sldId id="263" r:id="rId15"/>
    <p:sldId id="266" r:id="rId16"/>
    <p:sldId id="268" r:id="rId17"/>
    <p:sldId id="270" r:id="rId18"/>
    <p:sldId id="271" r:id="rId19"/>
    <p:sldId id="272" r:id="rId20"/>
    <p:sldId id="273" r:id="rId21"/>
    <p:sldId id="274" r:id="rId22"/>
    <p:sldId id="28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B2B82-8629-416A-8BBC-95F8A2E7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51CC6B4-15D7-4754-BDDE-B2FE8D311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80349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965CD9-8E8B-759C-740C-64AEBEFA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04801"/>
            <a:ext cx="8596668" cy="5736562"/>
          </a:xfrm>
        </p:spPr>
        <p:txBody>
          <a:bodyPr/>
          <a:lstStyle/>
          <a:p>
            <a:pPr algn="just"/>
            <a:r>
              <a:rPr lang="es-ES" dirty="0"/>
              <a:t>Gestión y entrega de estudios actualizados para el mantenimiento vial a nivel de carpeta asfáltica en 1.5km comprendido entre Rumipamba y Centro parroquial.</a:t>
            </a:r>
          </a:p>
          <a:p>
            <a:pPr algn="just"/>
            <a:r>
              <a:rPr lang="es-ES" dirty="0"/>
              <a:t>Equipo caminero presente en varias mingas de comunidades con el fin de mantener las cunetas limpias y bachear las vías en las diferentes comunidades.</a:t>
            </a:r>
          </a:p>
          <a:p>
            <a:pPr algn="just"/>
            <a:r>
              <a:rPr lang="es-ES" dirty="0"/>
              <a:t>Gestión con presidentes de las parroquias aledañas para realizar mantenimiento en vías de conexión.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D2926B-64E6-C03F-2203-0203E8443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34" y="3173082"/>
            <a:ext cx="4350327" cy="32627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519B74-6F0A-8855-F282-36C5A0ED8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981" y="3173081"/>
            <a:ext cx="4350327" cy="32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8E7EC-8BC0-C08B-7157-DBFAD1BD9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MANTENIMIENTO DE LA INFRAESTRUCTURA DE USO PUBLICO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7D186D-563C-EEB6-A3EE-4F42045A7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Resultados:</a:t>
            </a:r>
          </a:p>
          <a:p>
            <a:r>
              <a:rPr lang="es-ES" dirty="0"/>
              <a:t>Áreas verdes en constante mantenimiento</a:t>
            </a:r>
          </a:p>
          <a:p>
            <a:r>
              <a:rPr lang="es-ES" dirty="0"/>
              <a:t>Entrega de pinturas y materiales a diferentes comunidades y sectores.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258B705-8F96-0CFD-C4E8-F4D0F41B6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61" y="3476396"/>
            <a:ext cx="3726873" cy="279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593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2ADAFD-3293-957D-B64C-94A57E74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07818"/>
            <a:ext cx="8910011" cy="1722582"/>
          </a:xfrm>
        </p:spPr>
        <p:txBody>
          <a:bodyPr>
            <a:normAutofit fontScale="90000"/>
          </a:bodyPr>
          <a:lstStyle/>
          <a:p>
            <a:r>
              <a:rPr lang="es-ES" dirty="0"/>
              <a:t>COMPONENTE: POLÍTICO INSTITUCIONAL</a:t>
            </a:r>
            <a:br>
              <a:rPr lang="es-ES" dirty="0"/>
            </a:br>
            <a:r>
              <a:rPr lang="es-ES" dirty="0"/>
              <a:t>CREACIÓN DE ÁREAS ESPECIALIZADAS PARA MEJORAR LOS PROCESOS OPERATIVOS DEL GADP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BB2C66-9D59-6DFF-5935-43377A06B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/>
              <a:t>Resultados:</a:t>
            </a:r>
          </a:p>
          <a:p>
            <a:pPr algn="just"/>
            <a:r>
              <a:rPr lang="es-ES" dirty="0"/>
              <a:t>Constantes mesas de planificación de proyectos.</a:t>
            </a:r>
          </a:p>
          <a:p>
            <a:pPr algn="just"/>
            <a:r>
              <a:rPr lang="es-ES" dirty="0"/>
              <a:t>Recorridos en comunidades para cumplimiento de necesidades.</a:t>
            </a:r>
          </a:p>
          <a:p>
            <a:pPr algn="just"/>
            <a:r>
              <a:rPr lang="es-ES" dirty="0"/>
              <a:t>Apoyo técnico en diseños varios.</a:t>
            </a:r>
          </a:p>
          <a:p>
            <a:pPr algn="just"/>
            <a:r>
              <a:rPr lang="es-ES" dirty="0"/>
              <a:t>Diseños para parque central y remodelación del cementerio.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9AD5F1-9A63-44AB-CD4C-4593302FD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5733"/>
            <a:ext cx="3423612" cy="25677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E67145-0396-0292-18E3-E2C40855B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612" y="4290291"/>
            <a:ext cx="3423612" cy="25677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250604B-4F8B-B155-6E99-C94AA2450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224" y="4294849"/>
            <a:ext cx="3423612" cy="25677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7D89878-61F9-E78D-0CE0-B15991CF6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9030" y="1718024"/>
            <a:ext cx="3423612" cy="25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2707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066245-3B8E-DC7A-39D5-0FB3B896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24691"/>
            <a:ext cx="9200957" cy="1805709"/>
          </a:xfrm>
        </p:spPr>
        <p:txBody>
          <a:bodyPr>
            <a:normAutofit fontScale="90000"/>
          </a:bodyPr>
          <a:lstStyle/>
          <a:p>
            <a:r>
              <a:rPr lang="es-ES" dirty="0"/>
              <a:t>COMPONENTE BIOFÍSICO: MANEJO Y GESTIÓN DE RECURSOS NATURALES.</a:t>
            </a:r>
            <a:br>
              <a:rPr lang="es-ES" dirty="0"/>
            </a:br>
            <a:r>
              <a:rPr lang="es-ES" dirty="0" err="1"/>
              <a:t>SIEMBRATÓN</a:t>
            </a:r>
            <a:r>
              <a:rPr lang="es-ES" dirty="0"/>
              <a:t> 2024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C07109-BD9E-312C-060E-1C6D4BF88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2545"/>
            <a:ext cx="8596668" cy="4378818"/>
          </a:xfrm>
        </p:spPr>
        <p:txBody>
          <a:bodyPr/>
          <a:lstStyle/>
          <a:p>
            <a:r>
              <a:rPr lang="es-ES" dirty="0"/>
              <a:t>Resultados: </a:t>
            </a:r>
          </a:p>
          <a:p>
            <a:r>
              <a:rPr lang="es-ES" dirty="0"/>
              <a:t>Fueron sembrados un total de 5.000 arboles en la parroquia de San José de Raranga.</a:t>
            </a:r>
          </a:p>
          <a:p>
            <a:r>
              <a:rPr lang="es-ES" dirty="0"/>
              <a:t>Fueron beneficiados 2351 personas.</a:t>
            </a:r>
          </a:p>
          <a:p>
            <a:r>
              <a:rPr lang="es-ES" dirty="0"/>
              <a:t>Beneficiarios totales 13 entre comunidades y sectores.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6A73A2-073C-1D25-BCA0-C4361C1A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968" y="3381510"/>
            <a:ext cx="2607367" cy="34764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C4E3AC-DCB1-9ECF-CF43-F831724D2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918" y="3429000"/>
            <a:ext cx="2607368" cy="34764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BD119C2-C0C2-D6F1-1EE2-8CF72327C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8254"/>
            <a:ext cx="2607368" cy="34764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7E46960-FF4B-4B69-C4D7-C6361C84E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486" y="34290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41217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7A5F0E-0BCE-3589-9A72-3C14360A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ENTREGA DE PLÁNTULAS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B03C63D-AB3E-A73B-B10F-DCBB5CBC9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425" y="3443730"/>
            <a:ext cx="3956988" cy="2967741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19B0F97-D7B1-ACA8-87A4-3C6F9A36CB37}"/>
              </a:ext>
            </a:extLst>
          </p:cNvPr>
          <p:cNvSpPr txBox="1">
            <a:spLocks/>
          </p:cNvSpPr>
          <p:nvPr/>
        </p:nvSpPr>
        <p:spPr>
          <a:xfrm>
            <a:off x="677334" y="1662545"/>
            <a:ext cx="8596668" cy="4378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Gestión con el municipio del cantón </a:t>
            </a:r>
            <a:r>
              <a:rPr lang="es-ES" dirty="0" err="1"/>
              <a:t>Sigsig</a:t>
            </a:r>
            <a:r>
              <a:rPr lang="es-ES" dirty="0"/>
              <a:t>.</a:t>
            </a:r>
          </a:p>
          <a:p>
            <a:r>
              <a:rPr lang="es-ES" dirty="0"/>
              <a:t>Resultados:</a:t>
            </a:r>
          </a:p>
          <a:p>
            <a:r>
              <a:rPr lang="es-ES" dirty="0"/>
              <a:t>60 personas beneficiadas.</a:t>
            </a:r>
          </a:p>
          <a:p>
            <a:r>
              <a:rPr lang="es-ES" dirty="0"/>
              <a:t>Más de 100 plántulas sembradas los huertos familiares de la parroquia.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3B71ED-A2A4-73C1-2D18-3C7A291C9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23" y="3443730"/>
            <a:ext cx="3956988" cy="29677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8523C76-9650-77B1-42BE-0CB378F55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548" y="3443730"/>
            <a:ext cx="3956988" cy="296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62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6A9E72-D9C2-FCF7-9EFF-F5277B9A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DDA0AF-382F-C929-663F-23685CA86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382BBC9-CAFF-55C8-9CC8-575843C2ABC4}"/>
              </a:ext>
            </a:extLst>
          </p:cNvPr>
          <p:cNvSpPr/>
          <p:nvPr/>
        </p:nvSpPr>
        <p:spPr>
          <a:xfrm>
            <a:off x="386778" y="2967335"/>
            <a:ext cx="100318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EMERGENCIAS ATENDIDAS</a:t>
            </a:r>
          </a:p>
        </p:txBody>
      </p:sp>
    </p:spTree>
    <p:extLst>
      <p:ext uri="{BB962C8B-B14F-4D97-AF65-F5344CB8AC3E}">
        <p14:creationId xmlns:p14="http://schemas.microsoft.com/office/powerpoint/2010/main" val="106063664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F0E868-1D1B-075D-196F-925E705C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INCENDIOS FORESTALES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7FA79C-FE22-6E7A-20D1-6ED05FE71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Control de focos de incendios en varios lugares de la parroquia.</a:t>
            </a:r>
          </a:p>
          <a:p>
            <a:r>
              <a:rPr lang="es-ES" dirty="0"/>
              <a:t>Gestión con autoridades pertinentes para la liquidación de las llamas.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313686-085F-5993-6616-AC18542D0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010" y="2989118"/>
            <a:ext cx="4571999" cy="3428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7F07D94-0501-27F0-2709-37C90D3C2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52" y="2989118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BEA61C-CB75-7CF1-4D0F-1FEC129C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GESTIONES LOGRADAS EN EL AÑO 2024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081962-4278-4B18-1FA0-8CA04D376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GOBIERNO AUTÓNOMO DESCENTRALIZADO PROVINCIAL DEL AZUAY</a:t>
            </a:r>
          </a:p>
          <a:p>
            <a:r>
              <a:rPr lang="es-ES" dirty="0"/>
              <a:t>GOBIERNO AUTÓNOMO DESCENTRALIZADO MUNICIPAL DEL CANTÓN </a:t>
            </a:r>
            <a:r>
              <a:rPr lang="es-ES" dirty="0" err="1"/>
              <a:t>SIGSIG</a:t>
            </a:r>
            <a:endParaRPr lang="es-ES" dirty="0"/>
          </a:p>
          <a:p>
            <a:r>
              <a:rPr lang="es-ES" dirty="0"/>
              <a:t>OTRAS ENTIDADES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3661AA6-EB95-02F6-1882-F0FD6856C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9" y="3445328"/>
            <a:ext cx="4078514" cy="30588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616FCA-4BFF-615E-7FD9-22B593E6C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425" y="3428999"/>
            <a:ext cx="2446267" cy="32616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E4EE42E-FFF5-76FC-4734-A5252001A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199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4853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00E53-DD58-7CA0-EF2E-E3A98CDC8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GOBIERNO PROVINCIAL DEL AZUAY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26754E-BD0F-ED54-E1C6-0FFD62E3F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/>
              <a:t>Convenio 091-2024 – Equidad de Genero.</a:t>
            </a:r>
          </a:p>
          <a:p>
            <a:pPr algn="just"/>
            <a:r>
              <a:rPr lang="es-ES" dirty="0"/>
              <a:t>Actualización de estudios para el asfalto de 1.5km desde Rumipamba - Centro parroquial.</a:t>
            </a:r>
          </a:p>
          <a:p>
            <a:pPr algn="just"/>
            <a:r>
              <a:rPr lang="es-ES" dirty="0"/>
              <a:t>Designación de presupuesto participativo para el asfalto 1.5km desde Rumipamba - Centro parroquial.</a:t>
            </a:r>
          </a:p>
          <a:p>
            <a:pPr algn="just"/>
            <a:r>
              <a:rPr lang="es-ES" dirty="0"/>
              <a:t>Firma de convenio para la entrega de plantas nativas.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788406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02CD2-BF34-4F09-5147-B9E6FC63D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MUNICIPIO DEL CANTÓN </a:t>
            </a:r>
            <a:r>
              <a:rPr lang="es-ES" dirty="0" err="1"/>
              <a:t>SIGSIG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159699-F76F-3A72-EA3F-3747568CD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/>
              <a:t>Entrega de plántulas</a:t>
            </a:r>
          </a:p>
          <a:p>
            <a:pPr algn="just"/>
            <a:r>
              <a:rPr lang="es-ES" dirty="0"/>
              <a:t>Firma del convenio para instalación de cámaras de seguridad</a:t>
            </a:r>
          </a:p>
          <a:p>
            <a:pPr algn="just"/>
            <a:r>
              <a:rPr lang="es-ES" dirty="0"/>
              <a:t>Control de ejecución de presupuesto participativo 2024</a:t>
            </a:r>
          </a:p>
          <a:p>
            <a:pPr algn="just"/>
            <a:r>
              <a:rPr lang="es-ES" dirty="0"/>
              <a:t>Firma de convenio para la restauración de veredas.</a:t>
            </a:r>
          </a:p>
          <a:p>
            <a:pPr algn="just"/>
            <a:r>
              <a:rPr lang="es-ES" dirty="0"/>
              <a:t>Firma de convenio para cambio de matriz de alcantarillado centro parroquial.</a:t>
            </a:r>
          </a:p>
          <a:p>
            <a:pPr algn="just"/>
            <a:r>
              <a:rPr lang="es-ES" dirty="0"/>
              <a:t>Firma de convenio para la potenciación de turismo en </a:t>
            </a:r>
            <a:r>
              <a:rPr lang="es-ES" dirty="0" err="1"/>
              <a:t>Pailahuayco</a:t>
            </a:r>
            <a:r>
              <a:rPr lang="es-ES" dirty="0"/>
              <a:t>.</a:t>
            </a:r>
          </a:p>
          <a:p>
            <a:pPr algn="just"/>
            <a:r>
              <a:rPr lang="es-ES" dirty="0"/>
              <a:t>Conjuntamente con el </a:t>
            </a:r>
            <a:r>
              <a:rPr lang="es-ES" dirty="0" err="1"/>
              <a:t>Heifer</a:t>
            </a:r>
            <a:r>
              <a:rPr lang="es-ES" dirty="0"/>
              <a:t> y Ministerio de Ganadería y Agricultura talleres de formación para huertos familiares.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5C1483-5EA6-54A7-5A50-50F26EBE5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57200"/>
            <a:ext cx="7766936" cy="3593636"/>
          </a:xfrm>
        </p:spPr>
        <p:txBody>
          <a:bodyPr/>
          <a:lstStyle/>
          <a:p>
            <a:pPr algn="l"/>
            <a:r>
              <a:rPr lang="es-ES" dirty="0"/>
              <a:t>GOBIERNO AUTÓNOMO DESCENTRALIZADO PARROQUIAL SAN JOSÉ DE RARANGA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F91651-E098-34BE-3B4E-21BACEFE96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s-ES" sz="3200" dirty="0"/>
              <a:t>RENDICIÓN DE CUENTAS AÑO FISCAL 2024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04507A-4F05-936C-3D36-1CE1F6F99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9282"/>
            <a:ext cx="2001982" cy="200198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E5A02C4-345A-01F9-B8B3-A38412171667}"/>
              </a:ext>
            </a:extLst>
          </p:cNvPr>
          <p:cNvSpPr txBox="1"/>
          <p:nvPr/>
        </p:nvSpPr>
        <p:spPr>
          <a:xfrm>
            <a:off x="110837" y="6279996"/>
            <a:ext cx="234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2">
                    <a:lumMod val="50000"/>
                  </a:schemeClr>
                </a:solidFill>
              </a:rPr>
              <a:t>ING. GALO CALLE</a:t>
            </a:r>
          </a:p>
          <a:p>
            <a:r>
              <a:rPr lang="es-ES" b="1" dirty="0">
                <a:solidFill>
                  <a:schemeClr val="accent2">
                    <a:lumMod val="50000"/>
                  </a:schemeClr>
                </a:solidFill>
              </a:rPr>
              <a:t>PRESIDENTE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6B28684-A89E-C437-1A9B-7614D3529254}"/>
              </a:ext>
            </a:extLst>
          </p:cNvPr>
          <p:cNvSpPr/>
          <p:nvPr/>
        </p:nvSpPr>
        <p:spPr>
          <a:xfrm>
            <a:off x="2145253" y="4769775"/>
            <a:ext cx="64905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BIENVENIDOS</a:t>
            </a:r>
          </a:p>
        </p:txBody>
      </p:sp>
    </p:spTree>
    <p:extLst>
      <p:ext uri="{BB962C8B-B14F-4D97-AF65-F5344CB8AC3E}">
        <p14:creationId xmlns:p14="http://schemas.microsoft.com/office/powerpoint/2010/main" val="29040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ACAB60-940E-2A44-126F-CDF27EE6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MINISTERIO DE AGRICULTURA Y GANADERÍA (</a:t>
            </a:r>
            <a:r>
              <a:rPr lang="es-ES" dirty="0" err="1"/>
              <a:t>MAG</a:t>
            </a:r>
            <a:r>
              <a:rPr lang="es-ES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1EEE5D-2DEB-D409-07D6-DB4371630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Firma del convenio para el mejoramiento genético de ganado.</a:t>
            </a:r>
          </a:p>
          <a:p>
            <a:r>
              <a:rPr lang="es-ES" dirty="0"/>
              <a:t>Firma del convenio para el mejoramiento de pastos.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8A2FEC-28E6-3121-DEF7-6D0A5A3F9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527" y="3004953"/>
            <a:ext cx="4862945" cy="36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8691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937104-60A1-C41B-FB31-EEC3F33D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37309"/>
            <a:ext cx="8596668" cy="5404053"/>
          </a:xfrm>
        </p:spPr>
        <p:txBody>
          <a:bodyPr/>
          <a:lstStyle/>
          <a:p>
            <a:r>
              <a:rPr lang="es-ES" b="1" u="sng" dirty="0" err="1"/>
              <a:t>CONAGOPARE</a:t>
            </a:r>
            <a:endParaRPr lang="es-ES" b="1" u="sng" dirty="0"/>
          </a:p>
          <a:p>
            <a:pPr marL="0" indent="0">
              <a:buNone/>
            </a:pPr>
            <a:r>
              <a:rPr lang="es-ES" dirty="0"/>
              <a:t>Levantamiento topográfico del cementerio.</a:t>
            </a:r>
          </a:p>
          <a:p>
            <a:pPr marL="0" indent="0">
              <a:buNone/>
            </a:pPr>
            <a:r>
              <a:rPr lang="es-ES" dirty="0"/>
              <a:t>Rediseño arquitectónico del cementerio.</a:t>
            </a:r>
          </a:p>
          <a:p>
            <a:r>
              <a:rPr lang="es-ES" b="1" u="sng" dirty="0"/>
              <a:t>MINISTERIO DE EDUCACIÓN</a:t>
            </a:r>
          </a:p>
          <a:p>
            <a:pPr marL="0" indent="0">
              <a:buNone/>
            </a:pPr>
            <a:r>
              <a:rPr lang="es-ES" dirty="0"/>
              <a:t>Reunión para la donación de un terreno para el GAD Parroquial.</a:t>
            </a:r>
          </a:p>
          <a:p>
            <a:r>
              <a:rPr lang="es-ES" b="1" u="sng" dirty="0"/>
              <a:t>SOLCA</a:t>
            </a:r>
          </a:p>
          <a:p>
            <a:pPr marL="0" indent="0">
              <a:buNone/>
            </a:pPr>
            <a:r>
              <a:rPr lang="es-ES" dirty="0"/>
              <a:t>Convenio de atención medica durante 15 días en el centro parroquial.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id="{B4DA88C4-FCCD-2CF1-61D5-5CDA22816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934" y="3429000"/>
            <a:ext cx="4114006" cy="30855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6B33B29-72FE-7146-6359-2D209600C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105" y="2789614"/>
            <a:ext cx="3771754" cy="38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840FB4-08E6-4B66-5DB2-A0A48D284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83112E9-1B46-85D8-4778-7E761819D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6565" y="1023257"/>
            <a:ext cx="7365206" cy="5523905"/>
          </a:xfr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2061A21-CB9C-4A09-0C2F-943AB3AFEE45}"/>
              </a:ext>
            </a:extLst>
          </p:cNvPr>
          <p:cNvSpPr/>
          <p:nvPr/>
        </p:nvSpPr>
        <p:spPr>
          <a:xfrm>
            <a:off x="3260294" y="147935"/>
            <a:ext cx="3430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¡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GRACIAS!</a:t>
            </a:r>
          </a:p>
        </p:txBody>
      </p:sp>
    </p:spTree>
    <p:extLst>
      <p:ext uri="{BB962C8B-B14F-4D97-AF65-F5344CB8AC3E}">
        <p14:creationId xmlns:p14="http://schemas.microsoft.com/office/powerpoint/2010/main" val="12122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282B8A-C394-5026-1F33-143CB80EE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831273"/>
            <a:ext cx="8596668" cy="5902036"/>
          </a:xfrm>
        </p:spPr>
        <p:txBody>
          <a:bodyPr>
            <a:normAutofit/>
          </a:bodyPr>
          <a:lstStyle/>
          <a:p>
            <a:r>
              <a:rPr lang="es-ES" dirty="0"/>
              <a:t>Vialidad</a:t>
            </a:r>
          </a:p>
          <a:p>
            <a:pPr marL="0" indent="0">
              <a:buNone/>
            </a:pPr>
            <a:r>
              <a:rPr lang="es-ES" dirty="0"/>
              <a:t>Mantenimiento del equipo caminero.</a:t>
            </a:r>
          </a:p>
          <a:p>
            <a:pPr marL="0" indent="0">
              <a:buNone/>
            </a:pPr>
            <a:r>
              <a:rPr lang="es-ES" dirty="0"/>
              <a:t>Mantenimiento de vías y cunetas.</a:t>
            </a:r>
          </a:p>
          <a:p>
            <a:r>
              <a:rPr lang="es-ES" dirty="0"/>
              <a:t>Infraestructura</a:t>
            </a:r>
          </a:p>
          <a:p>
            <a:pPr marL="0" indent="0">
              <a:buNone/>
            </a:pPr>
            <a:r>
              <a:rPr lang="es-ES" dirty="0"/>
              <a:t>Mantenimiento de espacios públicos en buen estado.</a:t>
            </a:r>
          </a:p>
          <a:p>
            <a:pPr marL="0" indent="0">
              <a:buNone/>
            </a:pPr>
            <a:r>
              <a:rPr lang="es-ES" dirty="0"/>
              <a:t>Constante apoyo con el equipo caminero a comunidades.</a:t>
            </a:r>
          </a:p>
          <a:p>
            <a:r>
              <a:rPr lang="es-ES" dirty="0"/>
              <a:t>Socio-cultural</a:t>
            </a:r>
          </a:p>
          <a:p>
            <a:pPr marL="0" indent="0">
              <a:buNone/>
            </a:pPr>
            <a:r>
              <a:rPr lang="es-ES" dirty="0"/>
              <a:t>Ferias de gastronomía y cultura.</a:t>
            </a:r>
          </a:p>
          <a:p>
            <a:pPr marL="0" indent="0">
              <a:buNone/>
            </a:pPr>
            <a:r>
              <a:rPr lang="es-ES" dirty="0"/>
              <a:t>Atención a grupos vulnerables</a:t>
            </a:r>
          </a:p>
          <a:p>
            <a:pPr marL="0" indent="0">
              <a:buNone/>
            </a:pPr>
            <a:r>
              <a:rPr lang="es-ES" dirty="0"/>
              <a:t>Equidad de genero</a:t>
            </a:r>
          </a:p>
          <a:p>
            <a:r>
              <a:rPr lang="es-ES" dirty="0"/>
              <a:t>Seguridad</a:t>
            </a:r>
          </a:p>
          <a:p>
            <a:pPr marL="0" indent="0">
              <a:buNone/>
            </a:pPr>
            <a:r>
              <a:rPr lang="es-ES" dirty="0"/>
              <a:t>Instalación de cámaras de seguridad para monitoreo en la parroquia.</a:t>
            </a:r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951F704-FB4C-CA9C-2930-E61A7272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98" y="140720"/>
            <a:ext cx="8596668" cy="1320800"/>
          </a:xfrm>
        </p:spPr>
        <p:txBody>
          <a:bodyPr/>
          <a:lstStyle/>
          <a:p>
            <a:pPr algn="ctr"/>
            <a:r>
              <a:rPr lang="es-ES" u="sng" dirty="0"/>
              <a:t>GADP SAN JOSÉ DE RARANGA 2024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43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6C112C-8574-D0F1-1B29-14D495158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29491"/>
            <a:ext cx="8596668" cy="5611871"/>
          </a:xfrm>
        </p:spPr>
        <p:txBody>
          <a:bodyPr/>
          <a:lstStyle/>
          <a:p>
            <a:r>
              <a:rPr lang="es-ES" dirty="0"/>
              <a:t>Turismo</a:t>
            </a:r>
          </a:p>
          <a:p>
            <a:pPr marL="0" indent="0">
              <a:buNone/>
            </a:pPr>
            <a:r>
              <a:rPr lang="es-ES" dirty="0"/>
              <a:t>Gestión para potenciar a San José como destino turístico.</a:t>
            </a:r>
          </a:p>
          <a:p>
            <a:r>
              <a:rPr lang="es-ES" dirty="0"/>
              <a:t>Ambiental</a:t>
            </a:r>
          </a:p>
          <a:p>
            <a:pPr marL="0" indent="0">
              <a:buNone/>
            </a:pPr>
            <a:r>
              <a:rPr lang="es-ES" dirty="0"/>
              <a:t>Entrega de plantas nativas para reforestación y plántulas.</a:t>
            </a:r>
          </a:p>
          <a:p>
            <a:pPr marL="0" indent="0">
              <a:buNone/>
            </a:pPr>
            <a:r>
              <a:rPr lang="es-ES" dirty="0"/>
              <a:t>Apoyo en emergencia por incendios forestales.</a:t>
            </a:r>
          </a:p>
          <a:p>
            <a:r>
              <a:rPr lang="es-ES" dirty="0"/>
              <a:t>Producción</a:t>
            </a:r>
          </a:p>
          <a:p>
            <a:pPr marL="0" indent="0">
              <a:buNone/>
            </a:pPr>
            <a:r>
              <a:rPr lang="es-ES" dirty="0"/>
              <a:t>Gestión para la realización de talleres de huertos familiares.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034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14B1EE5-FDE7-083E-AD5C-D9D5F9C78FBB}"/>
              </a:ext>
            </a:extLst>
          </p:cNvPr>
          <p:cNvSpPr/>
          <p:nvPr/>
        </p:nvSpPr>
        <p:spPr>
          <a:xfrm>
            <a:off x="1486208" y="1898815"/>
            <a:ext cx="2715491" cy="775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SOCIO CULTURAL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B67862B-AA37-A59E-002E-FF4C5D084525}"/>
              </a:ext>
            </a:extLst>
          </p:cNvPr>
          <p:cNvSpPr/>
          <p:nvPr/>
        </p:nvSpPr>
        <p:spPr>
          <a:xfrm>
            <a:off x="7843559" y="1378899"/>
            <a:ext cx="2715491" cy="1320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ASENTAMIENTOS HUMANOS, MOVILIDAD, ENERGÍA Y TELECOMUNICACIONES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3E1A074C-CA82-311A-4DFF-EFBD37B0AB1B}"/>
              </a:ext>
            </a:extLst>
          </p:cNvPr>
          <p:cNvSpPr/>
          <p:nvPr/>
        </p:nvSpPr>
        <p:spPr>
          <a:xfrm>
            <a:off x="3908867" y="439958"/>
            <a:ext cx="2715491" cy="775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POA 2024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430C5220-DCA9-93FC-5766-D47F22647B02}"/>
              </a:ext>
            </a:extLst>
          </p:cNvPr>
          <p:cNvSpPr/>
          <p:nvPr/>
        </p:nvSpPr>
        <p:spPr>
          <a:xfrm>
            <a:off x="128463" y="2911856"/>
            <a:ext cx="2715491" cy="771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ATENCIÓN A GRUPOS VULNERABLES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6E8A9A5-E23D-2E2C-A6B6-EBE7BFF1FFF5}"/>
              </a:ext>
            </a:extLst>
          </p:cNvPr>
          <p:cNvSpPr/>
          <p:nvPr/>
        </p:nvSpPr>
        <p:spPr>
          <a:xfrm>
            <a:off x="3134900" y="2911856"/>
            <a:ext cx="2715491" cy="771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FOMENTAR LA CULTURA Y TRADICIONES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672E6F3-0580-D3DA-8CBD-4D15230BE44F}"/>
              </a:ext>
            </a:extLst>
          </p:cNvPr>
          <p:cNvSpPr/>
          <p:nvPr/>
        </p:nvSpPr>
        <p:spPr>
          <a:xfrm>
            <a:off x="6485813" y="2927720"/>
            <a:ext cx="2715491" cy="771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MANTENIMIENTO INFRAESTRUCTURA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616F4CE-5ED0-2DCB-081B-09FC5799A573}"/>
              </a:ext>
            </a:extLst>
          </p:cNvPr>
          <p:cNvSpPr/>
          <p:nvPr/>
        </p:nvSpPr>
        <p:spPr>
          <a:xfrm>
            <a:off x="9492250" y="2927720"/>
            <a:ext cx="2715491" cy="771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MANTENIMIENTO VIAL</a:t>
            </a:r>
          </a:p>
        </p:txBody>
      </p: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E502CE1C-54A7-31C5-F765-714000CEBE2D}"/>
              </a:ext>
            </a:extLst>
          </p:cNvPr>
          <p:cNvCxnSpPr>
            <a:stCxn id="9" idx="1"/>
            <a:endCxn id="4" idx="0"/>
          </p:cNvCxnSpPr>
          <p:nvPr/>
        </p:nvCxnSpPr>
        <p:spPr>
          <a:xfrm rot="10800000" flipV="1">
            <a:off x="2843955" y="827885"/>
            <a:ext cx="1064913" cy="107092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angular 32">
            <a:extLst>
              <a:ext uri="{FF2B5EF4-FFF2-40B4-BE49-F238E27FC236}">
                <a16:creationId xmlns:a16="http://schemas.microsoft.com/office/drawing/2014/main" id="{4F517E69-3974-D305-166B-7178AFA71336}"/>
              </a:ext>
            </a:extLst>
          </p:cNvPr>
          <p:cNvCxnSpPr>
            <a:stCxn id="9" idx="3"/>
            <a:endCxn id="5" idx="0"/>
          </p:cNvCxnSpPr>
          <p:nvPr/>
        </p:nvCxnSpPr>
        <p:spPr>
          <a:xfrm>
            <a:off x="6624358" y="827886"/>
            <a:ext cx="2576947" cy="55101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: angular 34">
            <a:extLst>
              <a:ext uri="{FF2B5EF4-FFF2-40B4-BE49-F238E27FC236}">
                <a16:creationId xmlns:a16="http://schemas.microsoft.com/office/drawing/2014/main" id="{DE4E65C9-F089-8EFD-3CEE-FB6C4C679933}"/>
              </a:ext>
            </a:extLst>
          </p:cNvPr>
          <p:cNvCxnSpPr>
            <a:stCxn id="4" idx="3"/>
          </p:cNvCxnSpPr>
          <p:nvPr/>
        </p:nvCxnSpPr>
        <p:spPr>
          <a:xfrm>
            <a:off x="4201699" y="2286743"/>
            <a:ext cx="532457" cy="62511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: angular 36">
            <a:extLst>
              <a:ext uri="{FF2B5EF4-FFF2-40B4-BE49-F238E27FC236}">
                <a16:creationId xmlns:a16="http://schemas.microsoft.com/office/drawing/2014/main" id="{33AF0016-35B4-2F47-8994-B5E39F1C1287}"/>
              </a:ext>
            </a:extLst>
          </p:cNvPr>
          <p:cNvCxnSpPr>
            <a:stCxn id="4" idx="1"/>
          </p:cNvCxnSpPr>
          <p:nvPr/>
        </p:nvCxnSpPr>
        <p:spPr>
          <a:xfrm rot="10800000" flipV="1">
            <a:off x="1205346" y="2286742"/>
            <a:ext cx="280863" cy="64097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EFA6BC91-2E48-F9B6-7E81-0B2A36FA1625}"/>
              </a:ext>
            </a:extLst>
          </p:cNvPr>
          <p:cNvCxnSpPr>
            <a:stCxn id="5" idx="1"/>
          </p:cNvCxnSpPr>
          <p:nvPr/>
        </p:nvCxnSpPr>
        <p:spPr>
          <a:xfrm rot="10800000" flipV="1">
            <a:off x="7557655" y="2039298"/>
            <a:ext cx="285905" cy="88842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: angular 40">
            <a:extLst>
              <a:ext uri="{FF2B5EF4-FFF2-40B4-BE49-F238E27FC236}">
                <a16:creationId xmlns:a16="http://schemas.microsoft.com/office/drawing/2014/main" id="{AC322B74-05B2-452C-A1E0-15691E4ECFCB}"/>
              </a:ext>
            </a:extLst>
          </p:cNvPr>
          <p:cNvCxnSpPr>
            <a:stCxn id="5" idx="3"/>
          </p:cNvCxnSpPr>
          <p:nvPr/>
        </p:nvCxnSpPr>
        <p:spPr>
          <a:xfrm>
            <a:off x="10559050" y="2039299"/>
            <a:ext cx="290945" cy="87255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C1B7F454-F89C-2E77-F68C-2EBDA62BC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4" y="3920277"/>
            <a:ext cx="3629891" cy="272241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43B272D-4FC3-A394-6705-292F0E6D8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935" y="3963255"/>
            <a:ext cx="3515283" cy="263646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EE79472-2B85-4BDE-2AAA-C6CCA746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239" y="3963255"/>
            <a:ext cx="3515283" cy="26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7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C01F3-5E09-7C2F-7984-4B488DD7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98" y="140720"/>
            <a:ext cx="8596668" cy="1320800"/>
          </a:xfrm>
        </p:spPr>
        <p:txBody>
          <a:bodyPr/>
          <a:lstStyle/>
          <a:p>
            <a:pPr algn="ctr"/>
            <a:r>
              <a:rPr lang="es-ES" u="sng" dirty="0"/>
              <a:t>COMPONENTE: SOCIOCULTURAL</a:t>
            </a:r>
            <a:br>
              <a:rPr lang="es-ES" dirty="0"/>
            </a:br>
            <a:r>
              <a:rPr lang="es-ES" dirty="0"/>
              <a:t>ATENCIÓN A GRUPO VULNERABLE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85601C-769E-1EE9-9D06-6BD529F22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05" y="1348711"/>
            <a:ext cx="8596668" cy="3880773"/>
          </a:xfrm>
        </p:spPr>
        <p:txBody>
          <a:bodyPr/>
          <a:lstStyle/>
          <a:p>
            <a:pPr algn="just"/>
            <a:r>
              <a:rPr lang="es-ES" b="1" dirty="0"/>
              <a:t>Resultados: </a:t>
            </a:r>
            <a:r>
              <a:rPr lang="es-ES" dirty="0"/>
              <a:t>Las personas pertenecientes al grupo vulnerable de la parroquia han sido incluidas en la sociedad, se ha logrado mantener una atención continua y permanente, además se han realizado actividades para su inclusión así como apoyo con kits alimenticios y refrigerios en diferentes eventos.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930AB0-8B8D-2448-C9EA-E2705D081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274" y="3429000"/>
            <a:ext cx="4032072" cy="30618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56752B-D079-937B-E594-81A7DC0556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08" b="31504"/>
          <a:stretch/>
        </p:blipFill>
        <p:spPr>
          <a:xfrm>
            <a:off x="9814330" y="150931"/>
            <a:ext cx="2240664" cy="275077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1DE0534-14B2-A256-0B84-FB3691967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927" y="3468181"/>
            <a:ext cx="4082475" cy="306185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DBDCF6E-68B2-1C32-7FAA-2C1BF1003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565" y="3172864"/>
            <a:ext cx="2132410" cy="342900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E58DFF6-B877-D14A-B2C0-C8005F56E3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647"/>
          <a:stretch/>
        </p:blipFill>
        <p:spPr>
          <a:xfrm>
            <a:off x="-435300" y="3474761"/>
            <a:ext cx="2132411" cy="29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6E074B-DF14-5E07-10BC-F8709D006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8436"/>
            <a:ext cx="8596668" cy="1320800"/>
          </a:xfrm>
        </p:spPr>
        <p:txBody>
          <a:bodyPr/>
          <a:lstStyle/>
          <a:p>
            <a:r>
              <a:rPr lang="es-ES" dirty="0"/>
              <a:t>CONVENIO 091-2024</a:t>
            </a:r>
            <a:br>
              <a:rPr lang="es-ES" dirty="0"/>
            </a:br>
            <a:r>
              <a:rPr lang="es-ES" dirty="0"/>
              <a:t>EQUIDAD DE GÉNERO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B6934A-941E-A101-CFB2-9DDABD2BB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3170"/>
            <a:ext cx="8596668" cy="3880773"/>
          </a:xfrm>
        </p:spPr>
        <p:txBody>
          <a:bodyPr/>
          <a:lstStyle/>
          <a:p>
            <a:pPr algn="just"/>
            <a:r>
              <a:rPr lang="es-ES" dirty="0"/>
              <a:t>IMPLEMENTACIÓN DE SERVICIOS DE ATENCIÓN SOCIAL PARA PERSONAS ADULTAS MAYORES, NIÑOS, NIÑAS Y ADOLESCENTES (</a:t>
            </a:r>
            <a:r>
              <a:rPr lang="es-ES" dirty="0" err="1"/>
              <a:t>NNA</a:t>
            </a:r>
            <a:r>
              <a:rPr lang="es-ES" dirty="0"/>
              <a:t>), POBLACIÓN CON DISCAPACIDAD Y ADULTOS QUE HAN EXPERIMENTADO VIOLENCIA BASADA EN GENERO EN LA PARROQUIA SAN JOSÉ DE RARANGA.</a:t>
            </a:r>
          </a:p>
          <a:p>
            <a:pPr algn="just"/>
            <a:r>
              <a:rPr lang="es-ES" dirty="0"/>
              <a:t>Resultados:</a:t>
            </a:r>
          </a:p>
          <a:p>
            <a:pPr algn="just"/>
            <a:r>
              <a:rPr lang="es-ES" dirty="0"/>
              <a:t>Grupos de atención prioritaria con constante evaluación y monitoreo.</a:t>
            </a:r>
          </a:p>
          <a:p>
            <a:pPr algn="just"/>
            <a:r>
              <a:rPr lang="es-ES" dirty="0"/>
              <a:t>Talleres lúdicos, talleres de cocina, charlas de emprendimiento.</a:t>
            </a:r>
          </a:p>
          <a:p>
            <a:pPr algn="just"/>
            <a:r>
              <a:rPr lang="es-ES" dirty="0"/>
              <a:t>Involucramiento de personas mayores.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78B6A4-48B8-54D0-D5B1-4E04B104E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771" y="4052454"/>
            <a:ext cx="3740727" cy="28055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AE7415-A8B3-8A85-66A4-D29FB4B3F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3423"/>
            <a:ext cx="3740727" cy="280554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27A44A-BC31-62AF-F573-59BD51D01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165" y="4052455"/>
            <a:ext cx="3740727" cy="28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2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15A8A2-DA15-FBBB-01FE-DDB8DE1CE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7926"/>
            <a:ext cx="8596668" cy="1551709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/>
              <a:t>COMPONENTE: SOCIOCULTURAL</a:t>
            </a:r>
            <a:br>
              <a:rPr lang="es-ES" dirty="0"/>
            </a:br>
            <a:r>
              <a:rPr lang="es-ES" dirty="0"/>
              <a:t>Promoción y difusión de la cultura y tradiciones a través de sus festividades	</a:t>
            </a:r>
            <a:br>
              <a:rPr lang="es-ES" dirty="0"/>
            </a:br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b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7FE382-D81B-D7F2-B2F3-60D3A710A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b="1" dirty="0"/>
              <a:t>Resultado: </a:t>
            </a:r>
            <a:r>
              <a:rPr lang="es-ES" dirty="0"/>
              <a:t>La parroquia se ha convertido en un punto de encuentro con masiva concurrencia de publico al tener varios eventos a presentarse lo que ha logrado que se pueda dar a conocer más allá del nivel de la provincia.</a:t>
            </a:r>
          </a:p>
          <a:p>
            <a:r>
              <a:rPr lang="es-ES" dirty="0"/>
              <a:t>Feria Gastronómica y cultural</a:t>
            </a:r>
          </a:p>
          <a:p>
            <a:r>
              <a:rPr lang="es-ES" dirty="0"/>
              <a:t>Feria Ganadera y Agronómica</a:t>
            </a:r>
          </a:p>
          <a:p>
            <a:r>
              <a:rPr lang="es-ES" dirty="0"/>
              <a:t>Sesión Solemne</a:t>
            </a:r>
          </a:p>
          <a:p>
            <a:r>
              <a:rPr lang="es-ES" dirty="0"/>
              <a:t>Desfile Cívico</a:t>
            </a:r>
          </a:p>
          <a:p>
            <a:pPr algn="just"/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92BB1D-51E9-C0FC-CD9C-911BEF795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65" y="4568565"/>
            <a:ext cx="2687782" cy="20158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1073ED-CBD4-2158-05F4-FA21ADC6E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048" y="4100975"/>
            <a:ext cx="3311237" cy="24834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0D982E4-746A-6211-734B-CA75A94EB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037" y="3155402"/>
            <a:ext cx="2197964" cy="3429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C1F5BEF-26F2-4CE2-68C8-10643578B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286" y="3155402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4656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95C57-9CCC-BB8D-C93E-722EEBC4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727980"/>
          </a:xfrm>
        </p:spPr>
        <p:txBody>
          <a:bodyPr>
            <a:normAutofit fontScale="90000"/>
          </a:bodyPr>
          <a:lstStyle/>
          <a:p>
            <a:r>
              <a:rPr lang="es-ES" dirty="0"/>
              <a:t>COMPONENTE: Asentamientos humanos, movilidad, energía y telecomunicaciones</a:t>
            </a:r>
            <a:br>
              <a:rPr lang="es-ES" dirty="0"/>
            </a:br>
            <a:r>
              <a:rPr lang="es-ES" dirty="0"/>
              <a:t>MANTENIMIENTO DE LA RED VIAL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324C52-7249-CA47-6CC2-142E09DB4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Mantenimientos correctivos preventivos del equipo caminero.</a:t>
            </a:r>
          </a:p>
          <a:p>
            <a:r>
              <a:rPr lang="es-ES" dirty="0"/>
              <a:t>Combustible.</a:t>
            </a:r>
          </a:p>
          <a:p>
            <a:r>
              <a:rPr lang="es-ES" b="1" dirty="0"/>
              <a:t>Resultado: </a:t>
            </a:r>
            <a:r>
              <a:rPr lang="es-ES" dirty="0"/>
              <a:t>Mantenimiento y Bacheado permanente en las principales vías de la parroquia con el servicio del equipo camineros y los habitantes.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EA085E9-58BC-EF53-0A5E-AE9FBAD28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5" y="3581863"/>
            <a:ext cx="3998726" cy="299904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BF15E67-ED50-3648-8D50-8AB7F15F1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9"/>
          <a:stretch/>
        </p:blipFill>
        <p:spPr>
          <a:xfrm>
            <a:off x="5158662" y="3581863"/>
            <a:ext cx="2765714" cy="335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16346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TM02900688[[fn=Faceta]]</Template>
  <TotalTime>782</TotalTime>
  <Words>846</Words>
  <Application>Microsoft Office PowerPoint</Application>
  <PresentationFormat>Panorámica</PresentationFormat>
  <Paragraphs>111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Faceta</vt:lpstr>
      <vt:lpstr>Presentación de PowerPoint</vt:lpstr>
      <vt:lpstr>GOBIERNO AUTÓNOMO DESCENTRALIZADO PARROQUIAL SAN JOSÉ DE RARANGA</vt:lpstr>
      <vt:lpstr>GADP SAN JOSÉ DE RARANGA 2024</vt:lpstr>
      <vt:lpstr>Presentación de PowerPoint</vt:lpstr>
      <vt:lpstr>Presentación de PowerPoint</vt:lpstr>
      <vt:lpstr>COMPONENTE: SOCIOCULTURAL ATENCIÓN A GRUPO VULNERABLE</vt:lpstr>
      <vt:lpstr>CONVENIO 091-2024 EQUIDAD DE GÉNERO</vt:lpstr>
      <vt:lpstr>COMPONENTE: SOCIOCULTURAL Promoción y difusión de la cultura y tradiciones a través de sus festividades    </vt:lpstr>
      <vt:lpstr>COMPONENTE: Asentamientos humanos, movilidad, energía y telecomunicaciones MANTENIMIENTO DE LA RED VIAL</vt:lpstr>
      <vt:lpstr>Presentación de PowerPoint</vt:lpstr>
      <vt:lpstr>MANTENIMIENTO DE LA INFRAESTRUCTURA DE USO PUBLICO</vt:lpstr>
      <vt:lpstr>COMPONENTE: POLÍTICO INSTITUCIONAL CREACIÓN DE ÁREAS ESPECIALIZADAS PARA MEJORAR LOS PROCESOS OPERATIVOS DEL GADP</vt:lpstr>
      <vt:lpstr>COMPONENTE BIOFÍSICO: MANEJO Y GESTIÓN DE RECURSOS NATURALES. SIEMBRATÓN 2024 </vt:lpstr>
      <vt:lpstr>ENTREGA DE PLÁNTULAS</vt:lpstr>
      <vt:lpstr>Presentación de PowerPoint</vt:lpstr>
      <vt:lpstr>INCENDIOS FORESTALES</vt:lpstr>
      <vt:lpstr>GESTIONES LOGRADAS EN EL AÑO 2024</vt:lpstr>
      <vt:lpstr>GOBIERNO PROVINCIAL DEL AZUAY</vt:lpstr>
      <vt:lpstr>MUNICIPIO DEL CANTÓN SIGSIG</vt:lpstr>
      <vt:lpstr>MINISTERIO DE AGRICULTURA Y GANADERÍA (MAG)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GOBIERNO AUTÓNOMO DESCENTRALIZADO PARROQUIAL SAN JOSÉ DE RARANGA</dc:title>
  <dc:creator>mario quichimbo sumba</dc:creator>
  <cp:lastModifiedBy>manueldelgadotirado@gmail.com</cp:lastModifiedBy>
  <cp:revision>3</cp:revision>
  <dcterms:created xsi:type="dcterms:W3CDTF">2025-06-19T15:54:26Z</dcterms:created>
  <dcterms:modified xsi:type="dcterms:W3CDTF">2025-06-20T19:16:57Z</dcterms:modified>
</cp:coreProperties>
</file>