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70" r:id="rId5"/>
    <p:sldId id="265" r:id="rId6"/>
    <p:sldId id="258" r:id="rId7"/>
    <p:sldId id="259" r:id="rId8"/>
    <p:sldId id="271" r:id="rId9"/>
    <p:sldId id="262" r:id="rId10"/>
    <p:sldId id="272" r:id="rId11"/>
    <p:sldId id="263" r:id="rId12"/>
    <p:sldId id="274" r:id="rId13"/>
    <p:sldId id="266" r:id="rId14"/>
    <p:sldId id="269" r:id="rId15"/>
    <p:sldId id="26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mer Tirado" initials="WT" lastIdx="2" clrIdx="0">
    <p:extLst>
      <p:ext uri="{19B8F6BF-5375-455C-9EA6-DF929625EA0E}">
        <p15:presenceInfo xmlns:p15="http://schemas.microsoft.com/office/powerpoint/2012/main" userId="d28c26c5f8b819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CDABD5-17C1-47B7-8BCD-68850A5D8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86022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EC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MX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“Planificar el camino, para después caminar lo planificado</a:t>
            </a:r>
            <a:br>
              <a:rPr lang="es-MX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no en el camino ir planificando”</a:t>
            </a:r>
            <a:r>
              <a:rPr lang="es-MX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MX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s-EC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9D8F8F-C3EC-4F3E-8D4D-A0AB5779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6917"/>
            <a:ext cx="6279115" cy="1492623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Con: Igualdad,  respeto  y  mejora continua</a:t>
            </a:r>
            <a:endParaRPr lang="es-EC" sz="3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087B42B-8ED3-4F2C-BD67-24796C22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74" y="2230582"/>
            <a:ext cx="5569526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6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3D06B2-63DC-4161-BADC-8686DEF1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47164"/>
            <a:ext cx="9603275" cy="1006589"/>
          </a:xfrm>
        </p:spPr>
        <p:txBody>
          <a:bodyPr>
            <a:normAutofit/>
          </a:bodyPr>
          <a:lstStyle/>
          <a:p>
            <a:r>
              <a:rPr lang="es-MX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Asociación de productores agrícola orgánica nueva unión la esmeralda.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DD9846-01C3-49E3-90C2-23998AE84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4236527" cy="3982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Micro productores sustentables</a:t>
            </a:r>
            <a:endParaRPr lang="es-MX" b="1" dirty="0"/>
          </a:p>
          <a:p>
            <a:pPr algn="just"/>
            <a:r>
              <a:rPr lang="es-MX" dirty="0"/>
              <a:t>Producción agrícola orgánica </a:t>
            </a:r>
          </a:p>
          <a:p>
            <a:pPr algn="just"/>
            <a:r>
              <a:rPr lang="es-MX" dirty="0"/>
              <a:t>Organización de micro productores sustentables</a:t>
            </a:r>
          </a:p>
          <a:p>
            <a:pPr algn="just"/>
            <a:r>
              <a:rPr lang="es-EC" dirty="0"/>
              <a:t>Recolección (cosechas) y conservación de la producción.</a:t>
            </a:r>
            <a:endParaRPr lang="es-MX" dirty="0"/>
          </a:p>
          <a:p>
            <a:pPr algn="just"/>
            <a:r>
              <a:rPr lang="es-MX" dirty="0"/>
              <a:t>Comercialización de los productos en el mercado interno de la parroquia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2A5567-0F13-44DE-A267-E40BE93238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6" y="1853754"/>
            <a:ext cx="2622177" cy="281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42D7347-C895-47FE-BDC6-AC5CF7B2E1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53" y="3311240"/>
            <a:ext cx="3012141" cy="281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EEA177-4119-4DE3-8FD6-0BD4121E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3376"/>
            <a:ext cx="9603275" cy="1060378"/>
          </a:xfrm>
        </p:spPr>
        <p:txBody>
          <a:bodyPr>
            <a:noAutofit/>
          </a:bodyPr>
          <a:lstStyle/>
          <a:p>
            <a:r>
              <a:rPr lang="es-MX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Recorrido Con Las Autoridades Del Cantón Cuenca, Cantón Sígsig Y Los Representantes De Los Gad Parroquiales Aledaños a Esta Zona Limítrofe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2528542-3527-4E46-8D54-843E03EBFC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853755"/>
            <a:ext cx="9603275" cy="4304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186FAC-95C3-4DA3-9B1A-7893F159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42047"/>
            <a:ext cx="9603275" cy="1611707"/>
          </a:xfrm>
        </p:spPr>
        <p:txBody>
          <a:bodyPr>
            <a:normAutofit/>
          </a:bodyPr>
          <a:lstStyle/>
          <a:p>
            <a:r>
              <a:rPr lang="es-MX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Socialización entre las parroquias Cumbe, </a:t>
            </a:r>
            <a:r>
              <a:rPr lang="es-MX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JiMa</a:t>
            </a:r>
            <a:r>
              <a:rPr lang="es-MX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 San José De Raranga para el control  del crecimiento de la zona ganadera y agrícola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3942F2-4618-4C52-9691-12F999E0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846561" cy="345061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 páramos y humedales son zonas vulnerables</a:t>
            </a:r>
          </a:p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Fundamental la </a:t>
            </a:r>
            <a:r>
              <a:rPr lang="es-MX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conservación de flora y fauna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s-MX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 los paramos </a:t>
            </a:r>
          </a:p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Análisis y cuidado de la contaminación de las fuentes hídricas que alimentan las quebradas y los ríos desde esta zona</a:t>
            </a:r>
          </a:p>
          <a:p>
            <a:endParaRPr lang="es-MX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AF7B52-0FFC-4C59-ADFE-DEB484C5A9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11" y="1853754"/>
            <a:ext cx="3345742" cy="422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426377E-EA74-40FB-A7E8-8D6FB280BA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23" y="1853755"/>
            <a:ext cx="2859072" cy="4224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0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AF2E2B-F67D-4FAF-91DA-C63EAD90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86656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Continuaremos el periodo 2024</a:t>
            </a:r>
            <a:endParaRPr lang="es-EC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B7E5AC4-28B4-4256-91F0-485D163AD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95" y="1815353"/>
            <a:ext cx="5115363" cy="414169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5E0C41E-24F7-42CC-9221-B8FAD4EB2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9"/>
          <a:stretch/>
        </p:blipFill>
        <p:spPr>
          <a:xfrm>
            <a:off x="6589059" y="1815353"/>
            <a:ext cx="4571999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C90989-FEF9-4FF1-BA97-068347E2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364" y="804520"/>
            <a:ext cx="5015753" cy="587136"/>
          </a:xfrm>
        </p:spPr>
        <p:txBody>
          <a:bodyPr/>
          <a:lstStyle/>
          <a:p>
            <a:pPr algn="ctr"/>
            <a:r>
              <a:rPr lang="es-MX" dirty="0"/>
              <a:t> un refrán QUE INSPIRA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F3C3D7-60E6-4902-BB58-1953EEC5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PANCHO CABANILLA DIJO:</a:t>
            </a:r>
          </a:p>
          <a:p>
            <a:pPr marL="0" indent="0" algn="just">
              <a:buNone/>
            </a:pPr>
            <a:r>
              <a:rPr lang="es-MX" dirty="0"/>
              <a:t>No mescles las emociones del presente con las del futuro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Como te sientes hoy, no quiere decir que así te sentirás siempre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El momento de cambiar es aquí y ahora, atrévete a hacerlo</a:t>
            </a:r>
          </a:p>
          <a:p>
            <a:pPr marL="0" indent="0">
              <a:buNone/>
            </a:pPr>
            <a:r>
              <a:rPr lang="es-MX" dirty="0"/>
              <a:t>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695B021-5B18-4807-90BE-EB8BD633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18" b="25241"/>
          <a:stretch/>
        </p:blipFill>
        <p:spPr>
          <a:xfrm>
            <a:off x="8189259" y="1842655"/>
            <a:ext cx="400274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6AA9BA-DE8D-4073-9874-095899FC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548" y="430307"/>
            <a:ext cx="4473526" cy="59166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san José de raranga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D79D73D-9562-4B5A-AC03-B86E0AE6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494" y="1021977"/>
            <a:ext cx="9668435" cy="5031504"/>
          </a:xfrm>
        </p:spPr>
      </p:pic>
    </p:spTree>
    <p:extLst>
      <p:ext uri="{BB962C8B-B14F-4D97-AF65-F5344CB8AC3E}">
        <p14:creationId xmlns:p14="http://schemas.microsoft.com/office/powerpoint/2010/main" val="224599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DFCA8D-0103-4B2D-8350-4A320FE1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AB619D-0C46-44AA-91B5-951AF0DB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614" y="2572006"/>
            <a:ext cx="1734966" cy="616632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pic>
        <p:nvPicPr>
          <p:cNvPr id="4" name="Marcador de contenido 4" descr="Niño vestido con mochila propulsora">
            <a:extLst>
              <a:ext uri="{FF2B5EF4-FFF2-40B4-BE49-F238E27FC236}">
                <a16:creationId xmlns:a16="http://schemas.microsoft.com/office/drawing/2014/main" xmlns="" id="{F6CFC380-23FF-4AE5-91A7-9EEEE5FE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789"/>
            <a:ext cx="12192000" cy="621678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8F8B6A6-CC6F-4960-87FD-D07E0A9F9700}"/>
              </a:ext>
            </a:extLst>
          </p:cNvPr>
          <p:cNvSpPr/>
          <p:nvPr/>
        </p:nvSpPr>
        <p:spPr>
          <a:xfrm>
            <a:off x="1451579" y="4498602"/>
            <a:ext cx="2787912" cy="1011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GRACIAS</a:t>
            </a:r>
            <a:endParaRPr lang="es-EC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894032-23AC-4E45-A257-9DB09622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 GENERAL DE FUNCIONES DEL PERIODO </a:t>
            </a:r>
            <a:r>
              <a:rPr lang="es-MX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MX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MX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14 de mayo - 31 de diciembre de 2023</a:t>
            </a:r>
            <a:endParaRPr lang="es-EC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F2C1FE78-6AD2-438E-8BFD-2CE8F4EB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41159"/>
            <a:ext cx="4303761" cy="3235959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Se inició este proceso con el compromiso en firme de mejorar en equipo las necesidades de la parroquia.</a:t>
            </a:r>
          </a:p>
          <a:p>
            <a:pPr marL="0" lvl="0" indent="0" algn="just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Este grupo conformado por un ejecutivo y un legislativo, </a:t>
            </a:r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GADPR </a:t>
            </a: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de San José de Raranga, tiene la convicción de iniciar el cambio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F9615C5-2420-4A66-B250-D7E780C9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40" y="1853754"/>
            <a:ext cx="6436660" cy="43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A9DC0E-0976-4347-89F3-37D010E1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acuerdo al COOTAD la CONSTITUCION y LA LEY ORGANICA DE PARTICIPACION CIUDADANA Y CONTROL SOCIAL (OPCCS) y los demás de la ley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817FB1-A33F-441C-BE71-A068691D8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5990999" cy="38477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5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OPCCS</a:t>
            </a:r>
          </a:p>
          <a:p>
            <a:pPr algn="just">
              <a:lnSpc>
                <a:spcPct val="110000"/>
              </a:lnSpc>
            </a:pPr>
            <a:r>
              <a:rPr lang="es-EC" sz="5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C" sz="5600" b="1" dirty="0">
                <a:solidFill>
                  <a:srgbClr val="FF0000"/>
                </a:solidFill>
              </a:rPr>
              <a:t>Art. 60</a:t>
            </a:r>
            <a:r>
              <a:rPr lang="es-EC" sz="6400" dirty="0"/>
              <a:t>.- Funciones de las asambleas locales.</a:t>
            </a:r>
            <a:r>
              <a:rPr lang="es-EC" sz="6400" b="1" dirty="0"/>
              <a:t> </a:t>
            </a:r>
            <a:r>
              <a:rPr lang="es-EC" sz="6400" dirty="0"/>
              <a:t>En el ejercicio de rendición de cuentas al que estén obligadas las autoridades electas</a:t>
            </a:r>
          </a:p>
          <a:p>
            <a:pPr algn="just">
              <a:lnSpc>
                <a:spcPct val="110000"/>
              </a:lnSpc>
            </a:pPr>
            <a:r>
              <a:rPr lang="es-EC" sz="5600" b="1" dirty="0">
                <a:solidFill>
                  <a:srgbClr val="FF0000"/>
                </a:solidFill>
              </a:rPr>
              <a:t>Art. 88</a:t>
            </a:r>
            <a:r>
              <a:rPr lang="es-EC" sz="5600" dirty="0"/>
              <a:t>.- </a:t>
            </a:r>
            <a:r>
              <a:rPr lang="es-EC" sz="7200" dirty="0"/>
              <a:t>Derecho ciudadano a la rendición de cuentas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C" sz="5600" b="1" dirty="0">
                <a:solidFill>
                  <a:srgbClr val="000000"/>
                </a:solidFill>
                <a:latin typeface="Calibri" panose="020F0502020204030204" pitchFamily="34" charset="0"/>
              </a:rPr>
              <a:t>EN EL COTAD</a:t>
            </a:r>
            <a:endParaRPr lang="es-MX" sz="5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C" sz="5600" b="1" dirty="0">
                <a:solidFill>
                  <a:srgbClr val="FF0000"/>
                </a:solidFill>
              </a:rPr>
              <a:t>Art. 65</a:t>
            </a:r>
            <a:r>
              <a:rPr lang="es-EC" sz="5600" dirty="0"/>
              <a:t>.- </a:t>
            </a:r>
            <a:r>
              <a:rPr lang="es-EC" sz="7200" dirty="0"/>
              <a:t>Competencias exclusivas del gobierno autónomo descentralizado parroquial rural</a:t>
            </a:r>
          </a:p>
          <a:p>
            <a:pPr algn="just">
              <a:lnSpc>
                <a:spcPct val="110000"/>
              </a:lnSpc>
            </a:pPr>
            <a:r>
              <a:rPr lang="es-EC" sz="5600" b="1" dirty="0">
                <a:solidFill>
                  <a:srgbClr val="FF0000"/>
                </a:solidFill>
              </a:rPr>
              <a:t>Art. 68</a:t>
            </a:r>
            <a:r>
              <a:rPr lang="es-EC" sz="5600" dirty="0"/>
              <a:t>.- </a:t>
            </a:r>
            <a:r>
              <a:rPr lang="es-EC" sz="6400" dirty="0"/>
              <a:t>Atribuciones de los vocales de la junta parroquial rural</a:t>
            </a:r>
            <a:r>
              <a:rPr lang="es-EC" sz="5600" dirty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C" sz="5600" b="1" dirty="0"/>
              <a:t>CONSTITUCION</a:t>
            </a:r>
          </a:p>
          <a:p>
            <a:pPr algn="just">
              <a:lnSpc>
                <a:spcPct val="110000"/>
              </a:lnSpc>
            </a:pPr>
            <a:r>
              <a:rPr lang="es-EC" sz="5600" b="1" dirty="0">
                <a:solidFill>
                  <a:srgbClr val="FF0000"/>
                </a:solidFill>
              </a:rPr>
              <a:t>Art. 302</a:t>
            </a:r>
            <a:r>
              <a:rPr lang="es-EC" sz="6400" dirty="0"/>
              <a:t>.- Participación ciudadana</a:t>
            </a:r>
          </a:p>
          <a:p>
            <a:pPr algn="just">
              <a:lnSpc>
                <a:spcPct val="110000"/>
              </a:lnSpc>
            </a:pPr>
            <a:r>
              <a:rPr lang="es-EC" sz="5600" b="1" dirty="0">
                <a:solidFill>
                  <a:srgbClr val="FF0000"/>
                </a:solidFill>
              </a:rPr>
              <a:t>Art.304</a:t>
            </a:r>
            <a:r>
              <a:rPr lang="es-EC" sz="5600" dirty="0"/>
              <a:t>.- </a:t>
            </a:r>
            <a:r>
              <a:rPr lang="es-EC" sz="6400" dirty="0"/>
              <a:t>Sistema de participación ciudadana</a:t>
            </a:r>
          </a:p>
          <a:p>
            <a:pPr algn="just">
              <a:lnSpc>
                <a:spcPct val="110000"/>
              </a:lnSpc>
            </a:pPr>
            <a:r>
              <a:rPr lang="es-EC" sz="5600" b="1" dirty="0">
                <a:solidFill>
                  <a:srgbClr val="FF0000"/>
                </a:solidFill>
              </a:rPr>
              <a:t>Art. 354</a:t>
            </a:r>
            <a:r>
              <a:rPr lang="es-EC" sz="5600" dirty="0"/>
              <a:t>.- </a:t>
            </a:r>
            <a:r>
              <a:rPr lang="es-EC" sz="6400" dirty="0"/>
              <a:t>Régimen aplicable</a:t>
            </a:r>
          </a:p>
          <a:p>
            <a:pPr>
              <a:lnSpc>
                <a:spcPct val="110000"/>
              </a:lnSpc>
            </a:pPr>
            <a:endParaRPr lang="es-EC" sz="3500" b="1" dirty="0"/>
          </a:p>
          <a:p>
            <a:pPr marL="0" indent="0">
              <a:lnSpc>
                <a:spcPct val="110000"/>
              </a:lnSpc>
              <a:buNone/>
            </a:pPr>
            <a:endParaRPr lang="es-EC" sz="3500" dirty="0"/>
          </a:p>
          <a:p>
            <a:pPr marL="0" indent="0">
              <a:lnSpc>
                <a:spcPct val="110000"/>
              </a:lnSpc>
              <a:buNone/>
            </a:pPr>
            <a:endParaRPr lang="es-EC" dirty="0"/>
          </a:p>
          <a:p>
            <a:pPr marL="0" indent="0">
              <a:lnSpc>
                <a:spcPct val="110000"/>
              </a:lnSpc>
              <a:buNone/>
            </a:pPr>
            <a:r>
              <a:rPr lang="es-EC" dirty="0"/>
              <a:t>                                                                                   </a:t>
            </a:r>
          </a:p>
        </p:txBody>
      </p:sp>
      <p:pic>
        <p:nvPicPr>
          <p:cNvPr id="4" name="Imagen 3" descr="los combos son unicos ">
            <a:extLst>
              <a:ext uri="{FF2B5EF4-FFF2-40B4-BE49-F238E27FC236}">
                <a16:creationId xmlns:a16="http://schemas.microsoft.com/office/drawing/2014/main" xmlns="" id="{882AB5C1-5CF9-4FE9-98A9-A072B11DFC4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1383" r="6496"/>
          <a:stretch/>
        </p:blipFill>
        <p:spPr>
          <a:xfrm>
            <a:off x="7442577" y="1853754"/>
            <a:ext cx="4749423" cy="38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63BBF-9D45-458C-9035-C756FA57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05119"/>
            <a:ext cx="9603275" cy="1248636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Planificación</a:t>
            </a:r>
            <a:r>
              <a:rPr lang="es-MX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el Cantón Sígsig, ONG Rikcharina socialización de recursos para el mantenimiento de las fuentes hídricas a nivel de la parroquia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AAA98B-77F7-45A0-A05D-9D16C4A7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/>
              <a:t>Posibles propuestas para el proyecto Moya-Molón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Diagnostico biofísico y socioeconómico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Valoración del impacto del cambio climático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Propuesta participativa de zonificación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Planificación estratégica y presupuestaria 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sostenible basada en la naturaleza</a:t>
            </a:r>
            <a:r>
              <a:rPr lang="es-EC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31FB968-8F0A-42B1-AF96-9563BF2414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77" y="1853755"/>
            <a:ext cx="2789196" cy="361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D63C3D9-7DFF-4C9D-8AE9-F83691F745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r="3469" b="17763"/>
          <a:stretch/>
        </p:blipFill>
        <p:spPr bwMode="auto">
          <a:xfrm>
            <a:off x="8764172" y="1853754"/>
            <a:ext cx="3042345" cy="3612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0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C9E981-13BF-42A0-8040-C6905F4A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Prefectura Del Azuay Un Millón De Arboles Para El Azuay: </a:t>
            </a:r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planificación para el SIEMBRATON 2023, la recuperación de plantas NATIVAS de la zona.</a:t>
            </a:r>
            <a:r>
              <a:rPr lang="es-MX" sz="1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s-MX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s-EC" sz="24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9FD31BD9-D156-4367-8586-CD77B3AF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908880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Recolección de Semillas 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GADPR designara un responsable de vivero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Capacitación en identificación, recolección y germinación de semillas y el control de plagas</a:t>
            </a:r>
          </a:p>
          <a:p>
            <a:pPr marL="0" indent="0" algn="just">
              <a:buNone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generarán fichas técnicas de las especies nativas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898EBBD-BFA4-499E-91C8-E9FFB503E5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6" t="13221" r="21076" b="17098"/>
          <a:stretch/>
        </p:blipFill>
        <p:spPr bwMode="auto">
          <a:xfrm>
            <a:off x="6494928" y="2234152"/>
            <a:ext cx="2191869" cy="293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55616F-A635-41FD-B50D-51800678E7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3" t="11529" r="1918" b="14809"/>
          <a:stretch/>
        </p:blipFill>
        <p:spPr bwMode="auto">
          <a:xfrm>
            <a:off x="8750258" y="2234152"/>
            <a:ext cx="2191870" cy="2932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3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57D29-1F63-4F1A-B738-ACE5AAF0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32013"/>
            <a:ext cx="9603275" cy="1221742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MINA DE LASTRE (Material Pétreo) acuerdos con los propietarios para el uso del MATERIA PARA EL lastrado EN diferentes vías (carreteros) DE LA PARROQUIA</a:t>
            </a:r>
            <a:endParaRPr lang="es-EC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BDAF1CDB-1347-4DDD-8D1C-BFD1329C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532362" cy="3450613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ealizar un muro de contención al ingreso y salida de la mina 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por seguridad una cadena con candado 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 de la topografía en la zona donde se esta extrayendo el material pétreo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muto de sacar el material necesario a utilizar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Autorización única al GADPR de San José de </a:t>
            </a:r>
            <a:r>
              <a:rPr lang="es-MX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Raranga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 por la entrada principal, por ninguna entrada alterna</a:t>
            </a:r>
            <a:endParaRPr lang="es-EC" dirty="0"/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xmlns="" id="{466EFE88-013C-43E8-93F2-4A82CF58F5A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13" y="1928989"/>
            <a:ext cx="3003174" cy="345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41F4BFD-8BC7-4154-98BE-FA4A4675C8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87" y="1853754"/>
            <a:ext cx="2658037" cy="3525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41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230991-B82F-4CAE-988F-2C0E6F88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85799"/>
            <a:ext cx="9603275" cy="1048871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Calibri" panose="020F0502020204030204" pitchFamily="34" charset="0"/>
              </a:rPr>
              <a:t>Economía Popular Solidaria: se participó en mesas de trabajo para el desarrollo económico y sostenible para los habitantes de la parroquia</a:t>
            </a:r>
            <a:endParaRPr lang="es-EC" sz="24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F115146-27B5-4AC6-98FC-B4FDC656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124701" cy="310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SISTEMA DE LOGISTICA PARA EL ACOPIO EMBALAJE Y DISTRUBUCIÓN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Implementación de centros de acopio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Elaboración participativa de planes de negocio y gestión de los centros de acopio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Elaboración de compromisos para la gestión de centros de acopio y su estructuración</a:t>
            </a:r>
            <a:endParaRPr lang="es-EC" dirty="0"/>
          </a:p>
        </p:txBody>
      </p:sp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xmlns="" id="{B7DAAC8C-AAF8-44F8-A7EF-497862E2C1B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80" y="1920989"/>
            <a:ext cx="4478574" cy="343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12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B6DFBE-25AB-4C68-AE29-8639B758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8259"/>
            <a:ext cx="9603275" cy="1665495"/>
          </a:xfrm>
        </p:spPr>
        <p:txBody>
          <a:bodyPr>
            <a:normAutofit fontScale="90000"/>
          </a:bodyPr>
          <a:lstStyle/>
          <a:p>
            <a:r>
              <a:rPr lang="es-MX" sz="3200" dirty="0"/>
              <a:t>Usuarios De La JAAP de Bauril – Shitiquin Elección De La Nueva Directiva con el objetivo de hacer buen uso de los recursos naturales  no renovables </a:t>
            </a:r>
            <a:r>
              <a:rPr lang="es-MX" dirty="0"/>
              <a:t>(VERTIENTES D</a:t>
            </a:r>
            <a:r>
              <a:rPr lang="es-MX" sz="3200" dirty="0"/>
              <a:t>e agua</a:t>
            </a:r>
            <a:r>
              <a:rPr lang="es-MX" dirty="0"/>
              <a:t>)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649753-F7B1-407E-9111-66744EAC1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303762" cy="3450613"/>
          </a:xfrm>
        </p:spPr>
        <p:txBody>
          <a:bodyPr/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nuevo directorio electo de la JAAP en mención adquiere un compromiso de precautelar el buen uso y la distribución adecuada del agua en servicio de los usuarios</a:t>
            </a:r>
          </a:p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usuarios se comprometen en cumplir con las obligaciones dentro del proyecto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5DB7E6C-DDA6-4FF0-8AA6-B7687E8C6F3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71" y="2015732"/>
            <a:ext cx="2864223" cy="345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F8F021-4DBC-4404-A58B-DE175A758C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23" y="2015732"/>
            <a:ext cx="2420471" cy="345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0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50E78-C275-42C9-9ADE-364924FA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asociación de productores orgánicos de San José de Raranga comunidad la ESMERALDA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FC20C8F-8F58-4AAF-AA64-6451A5CA13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156146"/>
            <a:ext cx="3227997" cy="299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EC8A7F5-0636-47B6-8750-2DD51D62A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6" y="2156146"/>
            <a:ext cx="3065930" cy="299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EAE9140-7561-4DAB-BB93-92AA9B0297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6" y="2156146"/>
            <a:ext cx="2796988" cy="2994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581</TotalTime>
  <Words>692</Words>
  <Application>Microsoft Office PowerPoint</Application>
  <PresentationFormat>Panorámica</PresentationFormat>
  <Paragraphs>71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Segoe UI</vt:lpstr>
      <vt:lpstr>Times New Roman</vt:lpstr>
      <vt:lpstr>Wingdings</vt:lpstr>
      <vt:lpstr>Galería</vt:lpstr>
      <vt:lpstr>  “Planificar el camino, para después caminar lo planificado y no en el camino ir planificando” </vt:lpstr>
      <vt:lpstr>INFORME GENERAL DE FUNCIONES DEL PERIODO  14 de mayo - 31 de diciembre de 2023</vt:lpstr>
      <vt:lpstr>De acuerdo al COOTAD la CONSTITUCION y LA LEY ORGANICA DE PARTICIPACION CIUDADANA Y CONTROL SOCIAL (OPCCS) y los demás de la ley </vt:lpstr>
      <vt:lpstr>Planificación en el Cantón Sígsig, ONG Rikcharina socialización de recursos para el mantenimiento de las fuentes hídricas a nivel de la parroquia</vt:lpstr>
      <vt:lpstr>Prefectura Del Azuay Un Millón De Arboles Para El Azuay: planificación para el SIEMBRATON 2023, la recuperación de plantas NATIVAS de la zona. </vt:lpstr>
      <vt:lpstr>MINA DE LASTRE (Material Pétreo) acuerdos con los propietarios para el uso del MATERIA PARA EL lastrado EN diferentes vías (carreteros) DE LA PARROQUIA</vt:lpstr>
      <vt:lpstr>Economía Popular Solidaria: se participó en mesas de trabajo para el desarrollo económico y sostenible para los habitantes de la parroquia</vt:lpstr>
      <vt:lpstr>Usuarios De La JAAP de Bauril – Shitiquin Elección De La Nueva Directiva con el objetivo de hacer buen uso de los recursos naturales  no renovables (VERTIENTES De agua)</vt:lpstr>
      <vt:lpstr>asociación de productores orgánicos de San José de Raranga comunidad la ESMERALDA</vt:lpstr>
      <vt:lpstr>Asociación de productores agrícola orgánica nueva unión la esmeralda.</vt:lpstr>
      <vt:lpstr>Recorrido Con Las Autoridades Del Cantón Cuenca, Cantón Sígsig Y Los Representantes De Los Gad Parroquiales Aledaños a Esta Zona Limítrofe</vt:lpstr>
      <vt:lpstr>Socialización entre las parroquias Cumbe, JiMa y San José De Raranga para el control  del crecimiento de la zona ganadera y agrícola</vt:lpstr>
      <vt:lpstr>Continuaremos el periodo 2024</vt:lpstr>
      <vt:lpstr> un refrán QUE INSPIRA</vt:lpstr>
      <vt:lpstr>san José de raranga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GENERAL DE FUNCIONES DEL PERIODO  14 de mayo - 31 de diciembre de 2023</dc:title>
  <dc:creator>Wilmer Tirado</dc:creator>
  <cp:lastModifiedBy>ACER</cp:lastModifiedBy>
  <cp:revision>51</cp:revision>
  <dcterms:created xsi:type="dcterms:W3CDTF">2024-05-02T16:45:53Z</dcterms:created>
  <dcterms:modified xsi:type="dcterms:W3CDTF">2024-06-14T20:38:07Z</dcterms:modified>
</cp:coreProperties>
</file>