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7" r:id="rId4"/>
    <p:sldId id="266" r:id="rId5"/>
    <p:sldId id="274" r:id="rId6"/>
    <p:sldId id="275" r:id="rId7"/>
    <p:sldId id="273" r:id="rId8"/>
    <p:sldId id="277" r:id="rId9"/>
    <p:sldId id="276" r:id="rId10"/>
    <p:sldId id="278" r:id="rId11"/>
    <p:sldId id="258" r:id="rId12"/>
    <p:sldId id="279" r:id="rId13"/>
    <p:sldId id="267" r:id="rId14"/>
    <p:sldId id="259" r:id="rId15"/>
    <p:sldId id="261" r:id="rId16"/>
    <p:sldId id="264" r:id="rId17"/>
    <p:sldId id="265" r:id="rId18"/>
    <p:sldId id="262" r:id="rId19"/>
    <p:sldId id="263" r:id="rId20"/>
    <p:sldId id="272" r:id="rId21"/>
    <p:sldId id="269" r:id="rId22"/>
    <p:sldId id="270" r:id="rId23"/>
    <p:sldId id="27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3AAA9B-976B-9765-6AD7-511CDF9AE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84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327F43-41C5-E312-EB07-ED9EFC02C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REPARACION DE EXCABADORA  $9.000,00</a:t>
            </a:r>
            <a:br>
              <a:rPr lang="es-MX" dirty="0"/>
            </a:b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56CCDDA-DF0C-2899-65F5-AC4B9ACF3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3180"/>
            <a:ext cx="3792511" cy="40848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8158FAC5-9D78-1134-4D39-1951582D7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511" y="2773179"/>
            <a:ext cx="3792512" cy="408482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D4A35D49-E0B3-1722-ECE5-A59A82B38568}"/>
              </a:ext>
            </a:extLst>
          </p:cNvPr>
          <p:cNvSpPr/>
          <p:nvPr/>
        </p:nvSpPr>
        <p:spPr>
          <a:xfrm>
            <a:off x="449705" y="1409076"/>
            <a:ext cx="2383436" cy="8994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TRASLADO </a:t>
            </a:r>
          </a:p>
          <a:p>
            <a:pPr algn="ctr"/>
            <a:r>
              <a:rPr lang="es-MX" dirty="0"/>
              <a:t>REPUESTOS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47845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95506C-2542-39DD-16D4-435940A5F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289" y="106808"/>
            <a:ext cx="6130335" cy="2102657"/>
          </a:xfrm>
        </p:spPr>
        <p:txBody>
          <a:bodyPr>
            <a:normAutofit fontScale="90000"/>
          </a:bodyPr>
          <a:lstStyle/>
          <a:p>
            <a:r>
              <a:rPr lang="es-MX" dirty="0">
                <a:latin typeface="Bahnschrift SemiBold" panose="020B0502040204020203" pitchFamily="34" charset="0"/>
              </a:rPr>
              <a:t>PRODUCCION </a:t>
            </a:r>
            <a:r>
              <a:rPr lang="es-MX" dirty="0"/>
              <a:t> </a:t>
            </a:r>
            <a:br>
              <a:rPr lang="es-MX" dirty="0"/>
            </a:br>
            <a:r>
              <a:rPr lang="es-MX" dirty="0"/>
              <a:t>-taller elaboración </a:t>
            </a:r>
            <a:r>
              <a:rPr lang="es-MX" dirty="0" err="1"/>
              <a:t>dE</a:t>
            </a:r>
            <a:r>
              <a:rPr lang="es-MX" dirty="0"/>
              <a:t/>
            </a:r>
            <a:br>
              <a:rPr lang="es-MX" dirty="0"/>
            </a:br>
            <a:r>
              <a:rPr lang="es-MX" dirty="0"/>
              <a:t>-lácteos a las asociaciones  -  sales minerales </a:t>
            </a:r>
            <a:br>
              <a:rPr lang="es-MX" dirty="0"/>
            </a:br>
            <a:r>
              <a:rPr lang="es-MX" dirty="0"/>
              <a:t>-crianza de cuyes </a:t>
            </a:r>
            <a:br>
              <a:rPr lang="es-MX" dirty="0"/>
            </a:b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4441868"/>
            <a:ext cx="5303520" cy="241613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1870"/>
            <a:ext cx="3221507" cy="241613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67EBF66-AA31-9259-E52C-BF4E77469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507" y="4441870"/>
            <a:ext cx="3666973" cy="241613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CDC65A4-6015-53C6-B0D5-9E5ADCE1E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5741"/>
            <a:ext cx="3931164" cy="241613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1CB56A5-DD09-4408-B349-E9F346BDA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1871" y="1"/>
            <a:ext cx="3800129" cy="44418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500B253-813F-B482-5A40-69B946A675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1164" y="1977501"/>
            <a:ext cx="4460707" cy="246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00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2AB05CC-78AC-26A5-B1E0-9B642D4F4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236" y="183803"/>
            <a:ext cx="9905998" cy="1478570"/>
          </a:xfrm>
        </p:spPr>
        <p:txBody>
          <a:bodyPr/>
          <a:lstStyle/>
          <a:p>
            <a:r>
              <a:rPr lang="es-MX" dirty="0"/>
              <a:t>FIESTAS DE PARROQUIALIZACION </a:t>
            </a:r>
            <a:endParaRPr lang="es-EC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2E708234-8868-7058-8729-32C9A7DB2EF8}"/>
              </a:ext>
            </a:extLst>
          </p:cNvPr>
          <p:cNvSpPr/>
          <p:nvPr/>
        </p:nvSpPr>
        <p:spPr>
          <a:xfrm>
            <a:off x="239843" y="1377560"/>
            <a:ext cx="4017364" cy="22500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CAMPIONATO INTERCOMUNITARIO </a:t>
            </a:r>
          </a:p>
          <a:p>
            <a:pPr algn="ctr"/>
            <a:r>
              <a:rPr lang="es-MX" dirty="0"/>
              <a:t>ELECCION DE LA REINA </a:t>
            </a:r>
          </a:p>
          <a:p>
            <a:pPr algn="ctr"/>
            <a:r>
              <a:rPr lang="es-MX" dirty="0"/>
              <a:t>DESFILE CIVICO </a:t>
            </a:r>
          </a:p>
          <a:p>
            <a:pPr algn="ctr"/>
            <a:r>
              <a:rPr lang="es-MX" dirty="0"/>
              <a:t>SESION SOLEMNE </a:t>
            </a:r>
          </a:p>
          <a:p>
            <a:pPr algn="ctr"/>
            <a:r>
              <a:rPr lang="es-MX" dirty="0"/>
              <a:t>FERIA GANADERA </a:t>
            </a:r>
          </a:p>
          <a:p>
            <a:pPr algn="ctr"/>
            <a:r>
              <a:rPr lang="es-MX" dirty="0"/>
              <a:t>DANZAS FOLKLORICAS </a:t>
            </a:r>
          </a:p>
          <a:p>
            <a:pPr algn="ctr"/>
            <a:r>
              <a:rPr lang="es-MX" dirty="0"/>
              <a:t>SHOW ARTISTICO </a:t>
            </a:r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E2DE6CC-F219-AA87-E622-A121D2229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442" y="0"/>
            <a:ext cx="3722557" cy="3429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C454D0F-C55F-B0CA-08FD-4F8D7219F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443" y="3429000"/>
            <a:ext cx="3722558" cy="32451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BD3554B-68D3-B041-A6B8-26AD1762E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7541"/>
            <a:ext cx="4257207" cy="311045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8149F54-F20C-A0CD-4EC9-794E465A6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207" y="3747540"/>
            <a:ext cx="4212236" cy="311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92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8FA5DE9-B55E-77D8-8B0D-2BCEB3B27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997" y="108852"/>
            <a:ext cx="5109844" cy="1779908"/>
          </a:xfrm>
        </p:spPr>
        <p:txBody>
          <a:bodyPr/>
          <a:lstStyle/>
          <a:p>
            <a:r>
              <a:rPr lang="es-MX" b="1" dirty="0">
                <a:latin typeface="Bahnschrift SemiBold" panose="020B0502040204020203" pitchFamily="34" charset="0"/>
              </a:rPr>
              <a:t>Feria ganadera </a:t>
            </a:r>
            <a:endParaRPr lang="es-EC" b="1" dirty="0">
              <a:latin typeface="Bahnschrift SemiBold" panose="020B0502040204020203" pitchFamily="34" charset="0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CBA67B73-6ABC-977E-E62F-A6A449242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7030"/>
            <a:ext cx="3746819" cy="4500970"/>
          </a:xfrm>
        </p:spPr>
      </p:pic>
      <p:pic>
        <p:nvPicPr>
          <p:cNvPr id="2050" name="Picture 2" descr="No hay ninguna descripción de la foto disponible.">
            <a:extLst>
              <a:ext uri="{FF2B5EF4-FFF2-40B4-BE49-F238E27FC236}">
                <a16:creationId xmlns:a16="http://schemas.microsoft.com/office/drawing/2014/main" xmlns="" id="{08230AAD-A597-AF48-9AD5-608B4FE5C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956" y="1"/>
            <a:ext cx="5240044" cy="23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71677E2-02F7-F752-2CE4-BA8175E3B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820" y="2357030"/>
            <a:ext cx="8445180" cy="450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98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42EF2AB-A61B-FD06-962F-7A2D2AEB3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talleres</a:t>
            </a:r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856" y="0"/>
            <a:ext cx="4352144" cy="367066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45447" cy="367066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934" y="3670663"/>
            <a:ext cx="4125922" cy="318733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8C453A58-970B-24B0-D4CB-2B316128C236}"/>
              </a:ext>
            </a:extLst>
          </p:cNvPr>
          <p:cNvSpPr/>
          <p:nvPr/>
        </p:nvSpPr>
        <p:spPr>
          <a:xfrm>
            <a:off x="3935685" y="389744"/>
            <a:ext cx="3713933" cy="22785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latin typeface="Bahnschrift SemiBold" panose="020B0502040204020203" pitchFamily="34" charset="0"/>
              </a:rPr>
              <a:t>Taller de soldadura </a:t>
            </a:r>
            <a:endParaRPr lang="es-EC" sz="4400" b="1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368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0617" y="95795"/>
            <a:ext cx="2186320" cy="1313316"/>
          </a:xfrm>
        </p:spPr>
        <p:txBody>
          <a:bodyPr/>
          <a:lstStyle/>
          <a:p>
            <a:r>
              <a:rPr lang="es-EC" dirty="0">
                <a:solidFill>
                  <a:srgbClr val="FFFF00"/>
                </a:solidFill>
                <a:latin typeface="Bahnschrift SemiBold" panose="020B0502040204020203" pitchFamily="34" charset="0"/>
              </a:rPr>
              <a:t>DEPORTE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01" y="1259174"/>
            <a:ext cx="3059610" cy="2837119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10" y="383176"/>
            <a:ext cx="4766492" cy="35748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10" y="4096293"/>
            <a:ext cx="4766492" cy="25624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01" y="4242215"/>
            <a:ext cx="3953691" cy="267021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809E87A-4988-19EB-A508-52D9BEA16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4045" y="1259174"/>
            <a:ext cx="3541725" cy="305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83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98295" y="-254832"/>
            <a:ext cx="3222031" cy="3180179"/>
          </a:xfrm>
        </p:spPr>
        <p:txBody>
          <a:bodyPr/>
          <a:lstStyle/>
          <a:p>
            <a:r>
              <a:rPr lang="es-MX" dirty="0">
                <a:latin typeface="Bahnschrift SemiBold" panose="020B0502040204020203" pitchFamily="34" charset="0"/>
              </a:rPr>
              <a:t>Escuela             de futbol</a:t>
            </a:r>
            <a:endParaRPr lang="es-EC" dirty="0">
              <a:latin typeface="Bahnschrift SemiBold" panose="020B0502040204020203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9740"/>
            <a:ext cx="3891013" cy="29182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07698" cy="364673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729" y="23165"/>
            <a:ext cx="5462271" cy="340583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729" y="4298043"/>
            <a:ext cx="5462271" cy="255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44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307" y="3509963"/>
            <a:ext cx="3910149" cy="29326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624" y="2718572"/>
            <a:ext cx="3386546" cy="45153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770" y="536620"/>
            <a:ext cx="3691041" cy="276828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14" y="1981720"/>
            <a:ext cx="2937510" cy="39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91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SOCIAL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-121922"/>
            <a:ext cx="2980046" cy="3861526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70" y="-60961"/>
            <a:ext cx="3992550" cy="38005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008" y="1"/>
            <a:ext cx="3112992" cy="37396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3739604"/>
            <a:ext cx="2980046" cy="31323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217" y="0"/>
            <a:ext cx="2850424" cy="373960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BA62AE0A-5A70-63CD-96E5-03DD730ABB2A}"/>
              </a:ext>
            </a:extLst>
          </p:cNvPr>
          <p:cNvSpPr/>
          <p:nvPr/>
        </p:nvSpPr>
        <p:spPr>
          <a:xfrm>
            <a:off x="3357798" y="4212236"/>
            <a:ext cx="6340838" cy="22185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800" dirty="0">
                <a:latin typeface="Bahnschrift SemiBold" panose="020B0502040204020203" pitchFamily="34" charset="0"/>
              </a:rPr>
              <a:t>Sillas de ruedas </a:t>
            </a:r>
          </a:p>
          <a:p>
            <a:pPr algn="ctr"/>
            <a:r>
              <a:rPr lang="es-MX" sz="4800" dirty="0">
                <a:latin typeface="Bahnschrift SemiBold" panose="020B0502040204020203" pitchFamily="34" charset="0"/>
              </a:rPr>
              <a:t>Apoyo kits </a:t>
            </a:r>
          </a:p>
          <a:p>
            <a:pPr algn="ctr"/>
            <a:r>
              <a:rPr lang="es-MX" sz="4800" dirty="0">
                <a:latin typeface="Bahnschrift SemiBold" panose="020B0502040204020203" pitchFamily="34" charset="0"/>
              </a:rPr>
              <a:t>Limpieza </a:t>
            </a:r>
            <a:endParaRPr lang="es-EC" sz="48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326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07433" y="-1"/>
            <a:ext cx="2079205" cy="6857997"/>
          </a:xfrm>
        </p:spPr>
        <p:txBody>
          <a:bodyPr/>
          <a:lstStyle/>
          <a:p>
            <a:r>
              <a:rPr lang="es-MX" dirty="0"/>
              <a:t/>
            </a:r>
            <a:br>
              <a:rPr lang="es-MX" dirty="0"/>
            </a:br>
            <a:r>
              <a:rPr lang="es-MX" dirty="0"/>
              <a:t/>
            </a:r>
            <a:br>
              <a:rPr lang="es-MX" dirty="0"/>
            </a:br>
            <a:r>
              <a:rPr lang="es-MX" dirty="0">
                <a:latin typeface="Bahnschrift SemiBold" panose="020B0502040204020203" pitchFamily="34" charset="0"/>
              </a:rPr>
              <a:t>E     r</a:t>
            </a:r>
            <a:br>
              <a:rPr lang="es-MX" dirty="0">
                <a:latin typeface="Bahnschrift SemiBold" panose="020B0502040204020203" pitchFamily="34" charset="0"/>
              </a:rPr>
            </a:br>
            <a:r>
              <a:rPr lang="es-MX" dirty="0">
                <a:latin typeface="Bahnschrift SemiBold" panose="020B0502040204020203" pitchFamily="34" charset="0"/>
              </a:rPr>
              <a:t>s     e</a:t>
            </a:r>
            <a:br>
              <a:rPr lang="es-MX" dirty="0">
                <a:latin typeface="Bahnschrift SemiBold" panose="020B0502040204020203" pitchFamily="34" charset="0"/>
              </a:rPr>
            </a:br>
            <a:r>
              <a:rPr lang="es-MX" dirty="0">
                <a:latin typeface="Bahnschrift SemiBold" panose="020B0502040204020203" pitchFamily="34" charset="0"/>
              </a:rPr>
              <a:t>p     c</a:t>
            </a:r>
            <a:br>
              <a:rPr lang="es-MX" dirty="0">
                <a:latin typeface="Bahnschrift SemiBold" panose="020B0502040204020203" pitchFamily="34" charset="0"/>
              </a:rPr>
            </a:br>
            <a:r>
              <a:rPr lang="es-MX" dirty="0">
                <a:latin typeface="Bahnschrift SemiBold" panose="020B0502040204020203" pitchFamily="34" charset="0"/>
              </a:rPr>
              <a:t>a     r</a:t>
            </a:r>
            <a:br>
              <a:rPr lang="es-MX" dirty="0">
                <a:latin typeface="Bahnschrift SemiBold" panose="020B0502040204020203" pitchFamily="34" charset="0"/>
              </a:rPr>
            </a:br>
            <a:r>
              <a:rPr lang="es-MX" dirty="0">
                <a:latin typeface="Bahnschrift SemiBold" panose="020B0502040204020203" pitchFamily="34" charset="0"/>
              </a:rPr>
              <a:t>c     e</a:t>
            </a:r>
            <a:br>
              <a:rPr lang="es-MX" dirty="0">
                <a:latin typeface="Bahnschrift SemiBold" panose="020B0502040204020203" pitchFamily="34" charset="0"/>
              </a:rPr>
            </a:br>
            <a:r>
              <a:rPr lang="es-MX" dirty="0">
                <a:latin typeface="Bahnschrift SemiBold" panose="020B0502040204020203" pitchFamily="34" charset="0"/>
              </a:rPr>
              <a:t>i      a</a:t>
            </a:r>
            <a:br>
              <a:rPr lang="es-MX" dirty="0">
                <a:latin typeface="Bahnschrift SemiBold" panose="020B0502040204020203" pitchFamily="34" charset="0"/>
              </a:rPr>
            </a:br>
            <a:r>
              <a:rPr lang="es-MX" dirty="0">
                <a:latin typeface="Bahnschrift SemiBold" panose="020B0502040204020203" pitchFamily="34" charset="0"/>
              </a:rPr>
              <a:t>o     t</a:t>
            </a:r>
            <a:br>
              <a:rPr lang="es-MX" dirty="0">
                <a:latin typeface="Bahnschrift SemiBold" panose="020B0502040204020203" pitchFamily="34" charset="0"/>
              </a:rPr>
            </a:br>
            <a:r>
              <a:rPr lang="es-MX" dirty="0">
                <a:latin typeface="Bahnschrift SemiBold" panose="020B0502040204020203" pitchFamily="34" charset="0"/>
              </a:rPr>
              <a:t>s      i</a:t>
            </a:r>
            <a:br>
              <a:rPr lang="es-MX" dirty="0">
                <a:latin typeface="Bahnschrift SemiBold" panose="020B0502040204020203" pitchFamily="34" charset="0"/>
              </a:rPr>
            </a:br>
            <a:r>
              <a:rPr lang="es-MX" dirty="0">
                <a:latin typeface="Bahnschrift SemiBold" panose="020B0502040204020203" pitchFamily="34" charset="0"/>
              </a:rPr>
              <a:t>       v</a:t>
            </a:r>
            <a:br>
              <a:rPr lang="es-MX" dirty="0">
                <a:latin typeface="Bahnschrift SemiBold" panose="020B0502040204020203" pitchFamily="34" charset="0"/>
              </a:rPr>
            </a:br>
            <a:r>
              <a:rPr lang="es-MX" dirty="0">
                <a:latin typeface="Bahnschrift SemiBold" panose="020B0502040204020203" pitchFamily="34" charset="0"/>
              </a:rPr>
              <a:t>       o</a:t>
            </a:r>
            <a:br>
              <a:rPr lang="es-MX" dirty="0">
                <a:latin typeface="Bahnschrift SemiBold" panose="020B0502040204020203" pitchFamily="34" charset="0"/>
              </a:rPr>
            </a:br>
            <a:r>
              <a:rPr lang="es-MX" dirty="0">
                <a:latin typeface="Bahnschrift SemiBold" panose="020B0502040204020203" pitchFamily="34" charset="0"/>
              </a:rPr>
              <a:t>       s</a:t>
            </a:r>
            <a:endParaRPr lang="es-EC" dirty="0">
              <a:latin typeface="Bahnschrift SemiBold" panose="020B0502040204020203" pitchFamily="34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427566" cy="3541712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42" y="1"/>
            <a:ext cx="3672591" cy="354170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7" y="3541711"/>
            <a:ext cx="3434844" cy="331628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42" y="3541710"/>
            <a:ext cx="3672591" cy="331628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435" y="0"/>
            <a:ext cx="3508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20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CEF8221-391A-5A15-7B42-300AE6D7A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31" y="-16708"/>
            <a:ext cx="7040595" cy="985115"/>
          </a:xfrm>
        </p:spPr>
        <p:txBody>
          <a:bodyPr>
            <a:normAutofit/>
          </a:bodyPr>
          <a:lstStyle/>
          <a:p>
            <a:r>
              <a:rPr lang="es-MX" dirty="0">
                <a:latin typeface="Bahnschrift SemiBold" panose="020B0502040204020203" pitchFamily="34" charset="0"/>
              </a:rPr>
              <a:t>Infraestructura vial </a:t>
            </a:r>
            <a:endParaRPr lang="es-EC" dirty="0">
              <a:latin typeface="Bahnschrift SemiBold" panose="020B0502040204020203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B693E70A-A614-43E8-DAAA-B6F5C41F1999}"/>
              </a:ext>
            </a:extLst>
          </p:cNvPr>
          <p:cNvSpPr txBox="1"/>
          <p:nvPr/>
        </p:nvSpPr>
        <p:spPr>
          <a:xfrm>
            <a:off x="1265531" y="629043"/>
            <a:ext cx="61009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dirty="0"/>
              <a:t>. </a:t>
            </a:r>
            <a:endParaRPr lang="es-EC" sz="32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73BC9FE-0464-C4BD-5390-D24C36133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484" y="68260"/>
            <a:ext cx="3290487" cy="299005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A7462473-3E30-2F40-A905-3712F2DBB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51" y="3353393"/>
            <a:ext cx="4347149" cy="336171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BBD77B4-E90A-A124-A55E-06FCBDFDD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484" y="3210498"/>
            <a:ext cx="3172451" cy="350460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64CD1381-4721-4414-3A69-AD74DD84B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5828" y="3303106"/>
            <a:ext cx="366756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8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7852CB7-560B-08B2-8D22-CC7306090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82" y="183803"/>
            <a:ext cx="8017577" cy="1478570"/>
          </a:xfrm>
        </p:spPr>
        <p:txBody>
          <a:bodyPr>
            <a:normAutofit/>
          </a:bodyPr>
          <a:lstStyle/>
          <a:p>
            <a:r>
              <a:rPr lang="es-MX" sz="4000" b="1" dirty="0"/>
              <a:t>Entrega de </a:t>
            </a:r>
            <a:r>
              <a:rPr lang="es-MX" sz="4000" b="1" dirty="0" err="1"/>
              <a:t>kids</a:t>
            </a:r>
            <a:r>
              <a:rPr lang="es-MX" sz="4000" b="1" dirty="0"/>
              <a:t> alimenticios </a:t>
            </a:r>
            <a:endParaRPr lang="es-EC" sz="40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70CDC652-2E17-BE1E-30D4-ECAA4A7A7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04" y="2426193"/>
            <a:ext cx="2581543" cy="408260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D666239-4DC4-59F3-B09D-9B453BB88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013" y="2426194"/>
            <a:ext cx="2581543" cy="408260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38D6E55F-CCE0-4036-4529-B40DD4310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094" y="2426193"/>
            <a:ext cx="2908094" cy="414734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695DECC1-58FF-3F9B-5C9B-37E165706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8851" y="2480653"/>
            <a:ext cx="2323477" cy="402814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4337961-F329-DABB-F820-7F5A6FF73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4866" y="269814"/>
            <a:ext cx="4052341" cy="206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8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E31134D-3F6E-C71F-82DA-9CCA48F4F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518" y="374754"/>
            <a:ext cx="10312893" cy="1094282"/>
          </a:xfrm>
        </p:spPr>
        <p:txBody>
          <a:bodyPr/>
          <a:lstStyle/>
          <a:p>
            <a:r>
              <a:rPr lang="es-MX" b="1" dirty="0"/>
              <a:t>Limpieza parque central </a:t>
            </a:r>
            <a:endParaRPr lang="es-EC" b="1" dirty="0"/>
          </a:p>
        </p:txBody>
      </p:sp>
      <p:pic>
        <p:nvPicPr>
          <p:cNvPr id="4098" name="Picture 2" descr="No hay ninguna descripción de la foto disponible.">
            <a:extLst>
              <a:ext uri="{FF2B5EF4-FFF2-40B4-BE49-F238E27FC236}">
                <a16:creationId xmlns:a16="http://schemas.microsoft.com/office/drawing/2014/main" xmlns="" id="{77DF5413-0E13-ED8B-8D27-C78DCF6951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84" y="3922517"/>
            <a:ext cx="2958281" cy="256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AC521FE-B864-9271-C3EF-8F1E77747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62" y="1469036"/>
            <a:ext cx="3078204" cy="209044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98E88DB-46B2-9C80-B2F8-6C45BB9A1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138" y="1482747"/>
            <a:ext cx="4159687" cy="490297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CD8CD78-7CB6-B33B-AB7C-86FD5344F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0729" y="337236"/>
            <a:ext cx="3678938" cy="607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11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507100-8EF2-883C-31DF-DA741385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08852"/>
            <a:ext cx="9905998" cy="1478570"/>
          </a:xfrm>
        </p:spPr>
        <p:txBody>
          <a:bodyPr>
            <a:normAutofit/>
          </a:bodyPr>
          <a:lstStyle/>
          <a:p>
            <a:r>
              <a:rPr lang="es-MX" sz="4000" b="1" dirty="0"/>
              <a:t>Colonia vacacional </a:t>
            </a:r>
            <a:endParaRPr lang="es-EC" sz="4000" b="1" dirty="0"/>
          </a:p>
        </p:txBody>
      </p:sp>
      <p:pic>
        <p:nvPicPr>
          <p:cNvPr id="5122" name="Picture 2" descr="No hay ninguna descripción de la foto disponible.">
            <a:extLst>
              <a:ext uri="{FF2B5EF4-FFF2-40B4-BE49-F238E27FC236}">
                <a16:creationId xmlns:a16="http://schemas.microsoft.com/office/drawing/2014/main" xmlns="" id="{AD84ECE1-1FAB-DF84-18C1-1CF6892373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4" y="1808634"/>
            <a:ext cx="2893102" cy="462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05B7BBB-F3EB-C41F-9F0A-B90007FE1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166" y="1814965"/>
            <a:ext cx="3132943" cy="46233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1710E77-27BA-336A-DB43-BC13A8B6A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319" y="427219"/>
            <a:ext cx="4502623" cy="600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33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0CA477F-14EE-CE5A-71E1-7CFAA0002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7"/>
            <a:ext cx="9905998" cy="3683659"/>
          </a:xfrm>
        </p:spPr>
        <p:txBody>
          <a:bodyPr>
            <a:normAutofit/>
          </a:bodyPr>
          <a:lstStyle/>
          <a:p>
            <a:pPr algn="ctr"/>
            <a:r>
              <a:rPr lang="es-MX" sz="7200" b="1" dirty="0"/>
              <a:t>Gracias por su atención </a:t>
            </a:r>
            <a:r>
              <a:rPr lang="es-MX" dirty="0"/>
              <a:t/>
            </a:r>
            <a:br>
              <a:rPr lang="es-MX" dirty="0"/>
            </a:b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463E63D-B854-3A5A-C4D8-B8EBFF741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3672589"/>
            <a:ext cx="1421906" cy="2118611"/>
          </a:xfrm>
        </p:spPr>
        <p:txBody>
          <a:bodyPr/>
          <a:lstStyle/>
          <a:p>
            <a:pPr marL="0" indent="0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39869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E98DC28-92AD-D623-DCD2-FC3C7B003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5003893" y="367245"/>
            <a:ext cx="2833822" cy="1684871"/>
          </a:xfrm>
        </p:spPr>
        <p:txBody>
          <a:bodyPr>
            <a:normAutofit/>
          </a:bodyPr>
          <a:lstStyle/>
          <a:p>
            <a:r>
              <a:rPr lang="es-MX" dirty="0">
                <a:latin typeface="Bahnschrift SemiBold" panose="020B0502040204020203" pitchFamily="34" charset="0"/>
              </a:rPr>
              <a:t/>
            </a:r>
            <a:br>
              <a:rPr lang="es-MX" dirty="0">
                <a:latin typeface="Bahnschrift SemiBold" panose="020B0502040204020203" pitchFamily="34" charset="0"/>
              </a:rPr>
            </a:br>
            <a:r>
              <a:rPr lang="es-MX" dirty="0"/>
              <a:t/>
            </a:r>
            <a:br>
              <a:rPr lang="es-MX" dirty="0"/>
            </a:br>
            <a:endParaRPr lang="es-EC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81BA3423-CD1F-39DB-4AB4-C37477A96D8F}"/>
              </a:ext>
            </a:extLst>
          </p:cNvPr>
          <p:cNvSpPr/>
          <p:nvPr/>
        </p:nvSpPr>
        <p:spPr>
          <a:xfrm>
            <a:off x="83623" y="314010"/>
            <a:ext cx="4107305" cy="17913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/>
              <a:t>Mantenimiento vial delegado </a:t>
            </a:r>
          </a:p>
          <a:p>
            <a:pPr algn="ctr"/>
            <a:r>
              <a:rPr lang="es-MX" sz="2000" dirty="0" err="1"/>
              <a:t>Via</a:t>
            </a:r>
            <a:r>
              <a:rPr lang="es-MX" sz="2000" dirty="0"/>
              <a:t> ramal y de rodeo </a:t>
            </a:r>
          </a:p>
          <a:p>
            <a:pPr algn="ctr"/>
            <a:r>
              <a:rPr lang="es-MX" sz="2000" dirty="0" err="1"/>
              <a:t>Bauril</a:t>
            </a:r>
            <a:r>
              <a:rPr lang="es-MX" sz="2000" dirty="0"/>
              <a:t>- </a:t>
            </a:r>
            <a:r>
              <a:rPr lang="es-MX" sz="2000" dirty="0" err="1"/>
              <a:t>Shitikin</a:t>
            </a:r>
            <a:r>
              <a:rPr lang="es-MX" sz="2000" dirty="0"/>
              <a:t>- San Antonio- Esmeraldas </a:t>
            </a:r>
          </a:p>
          <a:p>
            <a:pPr algn="ctr"/>
            <a:r>
              <a:rPr lang="es-MX" sz="2000" dirty="0"/>
              <a:t>Rio bolo- Banguir- Virgen de las Aguas </a:t>
            </a:r>
            <a:endParaRPr lang="es-EC" sz="200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D6765B1F-43C7-4443-E0CE-76D753C691AB}"/>
              </a:ext>
            </a:extLst>
          </p:cNvPr>
          <p:cNvSpPr/>
          <p:nvPr/>
        </p:nvSpPr>
        <p:spPr>
          <a:xfrm>
            <a:off x="84944" y="4699415"/>
            <a:ext cx="4180080" cy="12306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Con Gad municipal </a:t>
            </a:r>
          </a:p>
          <a:p>
            <a:pPr algn="ctr"/>
            <a:r>
              <a:rPr lang="es-MX" dirty="0"/>
              <a:t>San Antonio- esmeraldas </a:t>
            </a:r>
          </a:p>
          <a:p>
            <a:pPr algn="ctr"/>
            <a:r>
              <a:rPr lang="es-MX" dirty="0"/>
              <a:t>Rosas-  San Antonio centro de la esmeraldas </a:t>
            </a:r>
            <a:endParaRPr lang="es-EC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1BE6D80D-FFEA-FA67-0AD6-B8284563E14D}"/>
              </a:ext>
            </a:extLst>
          </p:cNvPr>
          <p:cNvSpPr/>
          <p:nvPr/>
        </p:nvSpPr>
        <p:spPr>
          <a:xfrm>
            <a:off x="4976734" y="367245"/>
            <a:ext cx="2113614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$81.062,30</a:t>
            </a:r>
            <a:endParaRPr lang="es-EC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60DFB32D-AD13-A474-0B77-4AA32F76D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18" y="2309912"/>
            <a:ext cx="4033209" cy="200476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D1B5ACDC-6943-DB6A-BACA-1DCB61F86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224" y="2984914"/>
            <a:ext cx="4528385" cy="38730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500BCCC5-1574-FB8B-133A-C3E7AD442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1512" y="2984914"/>
            <a:ext cx="3347786" cy="387308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20F5E156-9F7F-1BA2-9516-4AF0F85C7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513" y="0"/>
            <a:ext cx="3290487" cy="299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39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078" y="3316288"/>
            <a:ext cx="4296312" cy="3541712"/>
          </a:xfr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FEEC6B8E-EEB9-572F-CDE6-00C3AB6A03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534741EB-963D-6C27-DE3E-0B73451FE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390" y="0"/>
            <a:ext cx="4296312" cy="68580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5E7DD4B5-8592-4EFB-34A3-5AAED4EB33C2}"/>
              </a:ext>
            </a:extLst>
          </p:cNvPr>
          <p:cNvSpPr/>
          <p:nvPr/>
        </p:nvSpPr>
        <p:spPr>
          <a:xfrm>
            <a:off x="164892" y="175623"/>
            <a:ext cx="4107305" cy="14825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Mantenimiento vial la floresta y del ramal </a:t>
            </a:r>
          </a:p>
          <a:p>
            <a:pPr algn="ctr"/>
            <a:r>
              <a:rPr lang="es-MX" dirty="0"/>
              <a:t>GAD </a:t>
            </a:r>
            <a:r>
              <a:rPr lang="es-MX" dirty="0" err="1"/>
              <a:t>Jima</a:t>
            </a:r>
            <a:r>
              <a:rPr lang="es-MX" dirty="0"/>
              <a:t> – Quingueo- Cumbe- San José de </a:t>
            </a:r>
            <a:r>
              <a:rPr lang="es-MX" dirty="0" err="1"/>
              <a:t>Raranga</a:t>
            </a:r>
            <a:r>
              <a:rPr lang="es-MX" dirty="0"/>
              <a:t>   </a:t>
            </a:r>
            <a:endParaRPr lang="es-EC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A8DE9028-6CB8-6170-8237-93BD9E7B948D}"/>
              </a:ext>
            </a:extLst>
          </p:cNvPr>
          <p:cNvSpPr/>
          <p:nvPr/>
        </p:nvSpPr>
        <p:spPr>
          <a:xfrm>
            <a:off x="92117" y="1871866"/>
            <a:ext cx="4180080" cy="12306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Con Gad municipal </a:t>
            </a:r>
          </a:p>
          <a:p>
            <a:pPr algn="ctr"/>
            <a:r>
              <a:rPr lang="es-MX" dirty="0"/>
              <a:t>San Antonio- Esmeraldas </a:t>
            </a:r>
          </a:p>
          <a:p>
            <a:pPr algn="ctr"/>
            <a:r>
              <a:rPr lang="es-MX" dirty="0"/>
              <a:t>Rosas-  San Antonio centro de la esmeraldas </a:t>
            </a:r>
            <a:endParaRPr lang="es-EC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E75DA960-7E4B-7FF1-95F6-C627E1B3B5B7}"/>
              </a:ext>
            </a:extLst>
          </p:cNvPr>
          <p:cNvSpPr/>
          <p:nvPr/>
        </p:nvSpPr>
        <p:spPr>
          <a:xfrm>
            <a:off x="105450" y="3423235"/>
            <a:ext cx="3132944" cy="16639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Vía y de Rodeo la Verbenita</a:t>
            </a:r>
          </a:p>
          <a:p>
            <a:pPr algn="ctr"/>
            <a:endParaRPr lang="es-MX" dirty="0"/>
          </a:p>
          <a:p>
            <a:pPr algn="ctr"/>
            <a:r>
              <a:rPr lang="es-MX" dirty="0"/>
              <a:t>Bacheo vía Rumipamba . Chine</a:t>
            </a:r>
          </a:p>
          <a:p>
            <a:pPr algn="ctr"/>
            <a:r>
              <a:rPr lang="es-MX" dirty="0"/>
              <a:t>Esmeraldas – Mantenimiento  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9232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2B26AAA-740B-2200-EA89-C8C573C82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21" y="0"/>
            <a:ext cx="5015785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8550007-B74D-0094-8AF9-32B8E927A9C0}"/>
              </a:ext>
            </a:extLst>
          </p:cNvPr>
          <p:cNvSpPr/>
          <p:nvPr/>
        </p:nvSpPr>
        <p:spPr>
          <a:xfrm>
            <a:off x="719528" y="194872"/>
            <a:ext cx="3222885" cy="118422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err="1"/>
              <a:t>Ensachamiento</a:t>
            </a:r>
            <a:r>
              <a:rPr lang="es-MX" dirty="0"/>
              <a:t> de </a:t>
            </a:r>
            <a:r>
              <a:rPr lang="es-MX" dirty="0" err="1"/>
              <a:t>via</a:t>
            </a:r>
            <a:r>
              <a:rPr lang="es-MX" dirty="0"/>
              <a:t> </a:t>
            </a:r>
            <a:r>
              <a:rPr lang="es-MX" dirty="0" err="1"/>
              <a:t>shinan</a:t>
            </a:r>
            <a:r>
              <a:rPr lang="es-MX" dirty="0"/>
              <a:t> </a:t>
            </a:r>
          </a:p>
          <a:p>
            <a:pPr algn="ctr"/>
            <a:r>
              <a:rPr lang="es-MX" dirty="0" err="1"/>
              <a:t>Mentenimiento</a:t>
            </a:r>
            <a:r>
              <a:rPr lang="es-MX" dirty="0"/>
              <a:t> </a:t>
            </a:r>
            <a:endParaRPr lang="es-EC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992D353F-F225-088C-468E-32793AB6AD1F}"/>
              </a:ext>
            </a:extLst>
          </p:cNvPr>
          <p:cNvSpPr/>
          <p:nvPr/>
        </p:nvSpPr>
        <p:spPr>
          <a:xfrm>
            <a:off x="719528" y="2068643"/>
            <a:ext cx="3222885" cy="13603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Bacheo la </a:t>
            </a:r>
            <a:r>
              <a:rPr lang="es-MX" dirty="0" err="1"/>
              <a:t>via</a:t>
            </a:r>
            <a:r>
              <a:rPr lang="es-MX" dirty="0"/>
              <a:t> Esperanza- picotas</a:t>
            </a:r>
          </a:p>
          <a:p>
            <a:pPr algn="ctr"/>
            <a:r>
              <a:rPr lang="es-MX" dirty="0"/>
              <a:t>Bacheo vía al colegio  </a:t>
            </a:r>
            <a:endParaRPr lang="es-EC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B1D086CB-A16B-1C44-C1B0-DF0192264258}"/>
              </a:ext>
            </a:extLst>
          </p:cNvPr>
          <p:cNvSpPr/>
          <p:nvPr/>
        </p:nvSpPr>
        <p:spPr>
          <a:xfrm>
            <a:off x="719528" y="4467069"/>
            <a:ext cx="3222885" cy="13603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ESMERLADAS- SERREC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77807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60161ED-47EE-2373-DDF9-EC9CFA674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610" y="228774"/>
            <a:ext cx="9905998" cy="1478570"/>
          </a:xfrm>
        </p:spPr>
        <p:txBody>
          <a:bodyPr/>
          <a:lstStyle/>
          <a:p>
            <a:r>
              <a:rPr lang="es-MX" dirty="0">
                <a:latin typeface="Bahnschrift SemiBold" panose="020B0502040204020203" pitchFamily="34" charset="0"/>
              </a:rPr>
              <a:t>Gestión con la prefectura y municipio para vía de asfaltado </a:t>
            </a:r>
            <a:endParaRPr lang="es-EC" dirty="0">
              <a:latin typeface="Bahnschrift SemiBold" panose="020B0502040204020203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1F65DFBF-5911-BDA1-7ECD-C74F5D716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4610" y="2097088"/>
            <a:ext cx="3977390" cy="4760912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300F238-032D-4C9F-0D09-6E0350FCA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118" y="2097088"/>
            <a:ext cx="3822492" cy="476091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CD9EC00-1592-203D-91DA-4340A7668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76" y="2097086"/>
            <a:ext cx="4395294" cy="476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74DED04-E66E-81AE-77AF-879811AE3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Acuerdos minas de lastre 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9229403-1740-95F3-7009-4CF25D8D2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Acuerdo de mina del Sr Alfredo Lituma </a:t>
            </a:r>
          </a:p>
          <a:p>
            <a:r>
              <a:rPr lang="es-MX" dirty="0"/>
              <a:t>Acuerdo con el Sr: Jancito Tirado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16252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3AFDD1-7A56-E649-5C1A-54222E86C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CONVENIOS FIRMADOS </a:t>
            </a:r>
            <a:br>
              <a:rPr lang="es-MX" dirty="0"/>
            </a:br>
            <a:endParaRPr lang="es-EC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6144695F-2296-1E0B-53EF-03B4159D4B8A}"/>
              </a:ext>
            </a:extLst>
          </p:cNvPr>
          <p:cNvSpPr/>
          <p:nvPr/>
        </p:nvSpPr>
        <p:spPr>
          <a:xfrm>
            <a:off x="419725" y="1723869"/>
            <a:ext cx="2653259" cy="12441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MANTENIMEINTO VIAL DELEGANDO 2022</a:t>
            </a:r>
            <a:endParaRPr lang="es-EC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29708C1D-AD0D-1A44-E9B9-3006EDD7089F}"/>
              </a:ext>
            </a:extLst>
          </p:cNvPr>
          <p:cNvSpPr/>
          <p:nvPr/>
        </p:nvSpPr>
        <p:spPr>
          <a:xfrm>
            <a:off x="3642610" y="1723869"/>
            <a:ext cx="2653259" cy="12441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PREFECTURA DEL AZUAY </a:t>
            </a:r>
          </a:p>
          <a:p>
            <a:pPr algn="ctr"/>
            <a:r>
              <a:rPr lang="es-MX" dirty="0"/>
              <a:t>EQUIDAD DE GENERO </a:t>
            </a:r>
            <a:endParaRPr lang="es-EC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2AD39369-DB5D-9C5A-99B1-7FDEF080C7C7}"/>
              </a:ext>
            </a:extLst>
          </p:cNvPr>
          <p:cNvSpPr/>
          <p:nvPr/>
        </p:nvSpPr>
        <p:spPr>
          <a:xfrm>
            <a:off x="6940446" y="1723869"/>
            <a:ext cx="2143593" cy="11242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CREACION DE LA ESCUELA FUTBOL GAD MUNICIPAL </a:t>
            </a:r>
            <a:endParaRPr lang="es-EC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1652F135-24BC-F9CA-71FE-7AF3F612FB1C}"/>
              </a:ext>
            </a:extLst>
          </p:cNvPr>
          <p:cNvSpPr/>
          <p:nvPr/>
        </p:nvSpPr>
        <p:spPr>
          <a:xfrm>
            <a:off x="9593705" y="1723869"/>
            <a:ext cx="2175394" cy="11242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ACTA DE COMPROMISO REMODELACION PARQUE CENTRAL </a:t>
            </a:r>
            <a:endParaRPr lang="es-EC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879992A7-2424-7B7C-FE72-65A5D3C14EDF}"/>
              </a:ext>
            </a:extLst>
          </p:cNvPr>
          <p:cNvSpPr/>
          <p:nvPr/>
        </p:nvSpPr>
        <p:spPr>
          <a:xfrm>
            <a:off x="299803" y="3429000"/>
            <a:ext cx="2653259" cy="12441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CONVENIO MACRO CON LA UNIVERSIDAD POLITECNICA SALESIANA </a:t>
            </a:r>
            <a:endParaRPr lang="es-EC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8E4F6E10-EB90-F238-0B3C-5F6FCAD51C92}"/>
              </a:ext>
            </a:extLst>
          </p:cNvPr>
          <p:cNvSpPr/>
          <p:nvPr/>
        </p:nvSpPr>
        <p:spPr>
          <a:xfrm>
            <a:off x="3642610" y="3429000"/>
            <a:ext cx="2953062" cy="13319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COOPERATIVA DE AHORRO Y CREDITO JARDIN AZUAYO </a:t>
            </a:r>
            <a:endParaRPr lang="es-EC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0CCCCE1-1F8A-161C-325E-881B531FF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704" y="2968052"/>
            <a:ext cx="2655639" cy="388994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B21D0ADC-EDD4-B018-1CC3-14601B02C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729" y="2968053"/>
            <a:ext cx="2744053" cy="38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49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89FCA6A-F029-E8AC-D396-A26548B5C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Alcantarillado Rumipamba - </a:t>
            </a:r>
            <a:r>
              <a:rPr lang="es-MX" dirty="0" err="1"/>
              <a:t>simir</a:t>
            </a:r>
            <a:r>
              <a:rPr lang="es-MX" dirty="0"/>
              <a:t> </a:t>
            </a:r>
            <a:endParaRPr lang="es-EC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3F3FA02C-6C6A-C6BD-F348-8ED534C15384}"/>
              </a:ext>
            </a:extLst>
          </p:cNvPr>
          <p:cNvSpPr/>
          <p:nvPr/>
        </p:nvSpPr>
        <p:spPr>
          <a:xfrm>
            <a:off x="601767" y="1903751"/>
            <a:ext cx="2935912" cy="15252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Mancomunadamente con el Gad </a:t>
            </a:r>
            <a:r>
              <a:rPr lang="es-MX" dirty="0" err="1"/>
              <a:t>Jima</a:t>
            </a:r>
            <a:r>
              <a:rPr lang="es-MX" dirty="0"/>
              <a:t>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03A3896D-CA3A-9928-E6B0-A5C6AA5ED4AD}"/>
              </a:ext>
            </a:extLst>
          </p:cNvPr>
          <p:cNvSpPr/>
          <p:nvPr/>
        </p:nvSpPr>
        <p:spPr>
          <a:xfrm>
            <a:off x="5756223" y="1903751"/>
            <a:ext cx="2488367" cy="167190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Alquiler de Maquinaria </a:t>
            </a:r>
          </a:p>
          <a:p>
            <a:pPr algn="ctr"/>
            <a:r>
              <a:rPr lang="es-MX" dirty="0"/>
              <a:t>1,000 </a:t>
            </a:r>
            <a:endParaRPr lang="es-EC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F95772E-8992-7FD8-03B9-CD83AABBB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241" y="0"/>
            <a:ext cx="3412759" cy="37025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EBB7B5B-3045-1E61-469A-040FA9B7C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702570"/>
            <a:ext cx="4572000" cy="315543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53DE4203-1D8D-DC03-6AC3-12500B897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25" y="3852472"/>
            <a:ext cx="3239854" cy="289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460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1218</TotalTime>
  <Words>234</Words>
  <Application>Microsoft Office PowerPoint</Application>
  <PresentationFormat>Panorámica</PresentationFormat>
  <Paragraphs>67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Bahnschrift SemiBold</vt:lpstr>
      <vt:lpstr>Trebuchet MS</vt:lpstr>
      <vt:lpstr>Tw Cen MT</vt:lpstr>
      <vt:lpstr>Circuito</vt:lpstr>
      <vt:lpstr>Presentación de PowerPoint</vt:lpstr>
      <vt:lpstr>Infraestructura vial </vt:lpstr>
      <vt:lpstr>  </vt:lpstr>
      <vt:lpstr>Presentación de PowerPoint</vt:lpstr>
      <vt:lpstr>Presentación de PowerPoint</vt:lpstr>
      <vt:lpstr>Gestión con la prefectura y municipio para vía de asfaltado </vt:lpstr>
      <vt:lpstr>Acuerdos minas de lastre </vt:lpstr>
      <vt:lpstr>CONVENIOS FIRMADOS  </vt:lpstr>
      <vt:lpstr>Alcantarillado Rumipamba - simir </vt:lpstr>
      <vt:lpstr>REPARACION DE EXCABADORA  $9.000,00 </vt:lpstr>
      <vt:lpstr>PRODUCCION   -taller elaboración dE -lácteos a las asociaciones  -  sales minerales  -crianza de cuyes  </vt:lpstr>
      <vt:lpstr>FIESTAS DE PARROQUIALIZACION </vt:lpstr>
      <vt:lpstr>Feria ganadera </vt:lpstr>
      <vt:lpstr>talleres</vt:lpstr>
      <vt:lpstr>DEPORTE</vt:lpstr>
      <vt:lpstr>Escuela             de futbol</vt:lpstr>
      <vt:lpstr>Presentación de PowerPoint</vt:lpstr>
      <vt:lpstr>SOCIAL</vt:lpstr>
      <vt:lpstr>  E     r s     e p     c a     r c     e i      a o     t s      i        v        o        s</vt:lpstr>
      <vt:lpstr>Entrega de kids alimenticios </vt:lpstr>
      <vt:lpstr>Limpieza parque central </vt:lpstr>
      <vt:lpstr>Colonia vacacional </vt:lpstr>
      <vt:lpstr>Gracias por su atención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ACER</cp:lastModifiedBy>
  <cp:revision>26</cp:revision>
  <dcterms:created xsi:type="dcterms:W3CDTF">2024-05-28T17:56:31Z</dcterms:created>
  <dcterms:modified xsi:type="dcterms:W3CDTF">2024-06-14T20:35:18Z</dcterms:modified>
</cp:coreProperties>
</file>